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994" r:id="rId3"/>
    <p:sldMasterId id="2147485327" r:id="rId4"/>
    <p:sldMasterId id="2147489394" r:id="rId5"/>
    <p:sldMasterId id="2147490901" r:id="rId6"/>
  </p:sldMasterIdLst>
  <p:notesMasterIdLst>
    <p:notesMasterId r:id="rId43"/>
  </p:notesMasterIdLst>
  <p:sldIdLst>
    <p:sldId id="345" r:id="rId7"/>
    <p:sldId id="341" r:id="rId8"/>
    <p:sldId id="257" r:id="rId9"/>
    <p:sldId id="258" r:id="rId10"/>
    <p:sldId id="299" r:id="rId11"/>
    <p:sldId id="269" r:id="rId12"/>
    <p:sldId id="322" r:id="rId13"/>
    <p:sldId id="287" r:id="rId14"/>
    <p:sldId id="294" r:id="rId15"/>
    <p:sldId id="273" r:id="rId16"/>
    <p:sldId id="301" r:id="rId17"/>
    <p:sldId id="323" r:id="rId18"/>
    <p:sldId id="330" r:id="rId19"/>
    <p:sldId id="324" r:id="rId20"/>
    <p:sldId id="325" r:id="rId21"/>
    <p:sldId id="326" r:id="rId22"/>
    <p:sldId id="327" r:id="rId23"/>
    <p:sldId id="339" r:id="rId24"/>
    <p:sldId id="336" r:id="rId25"/>
    <p:sldId id="337" r:id="rId26"/>
    <p:sldId id="280" r:id="rId27"/>
    <p:sldId id="316" r:id="rId28"/>
    <p:sldId id="296" r:id="rId29"/>
    <p:sldId id="298" r:id="rId30"/>
    <p:sldId id="306" r:id="rId31"/>
    <p:sldId id="271" r:id="rId32"/>
    <p:sldId id="297" r:id="rId33"/>
    <p:sldId id="285" r:id="rId34"/>
    <p:sldId id="319" r:id="rId35"/>
    <p:sldId id="277" r:id="rId36"/>
    <p:sldId id="309" r:id="rId37"/>
    <p:sldId id="329" r:id="rId38"/>
    <p:sldId id="317" r:id="rId39"/>
    <p:sldId id="333" r:id="rId40"/>
    <p:sldId id="346" r:id="rId41"/>
    <p:sldId id="347" r:id="rId4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89114" autoAdjust="0"/>
  </p:normalViewPr>
  <p:slideViewPr>
    <p:cSldViewPr>
      <p:cViewPr varScale="1">
        <p:scale>
          <a:sx n="102" d="100"/>
          <a:sy n="102" d="100"/>
        </p:scale>
        <p:origin x="193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10"/>
    </p:cViewPr>
  </p:sorterViewPr>
  <p:notesViewPr>
    <p:cSldViewPr>
      <p:cViewPr varScale="1">
        <p:scale>
          <a:sx n="56" d="100"/>
          <a:sy n="56" d="100"/>
        </p:scale>
        <p:origin x="-1572" y="-8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19163" y="76200"/>
            <a:ext cx="5589587" cy="4192588"/>
          </a:xfrm>
          <a:prstGeom prst="rect">
            <a:avLst/>
          </a:prstGeom>
          <a:noFill/>
          <a:ln w="12700">
            <a:solidFill>
              <a:prstClr val="black"/>
            </a:solidFill>
          </a:ln>
        </p:spPr>
        <p:txBody>
          <a:bodyPr vert="horz" lIns="92492" tIns="46246" rIns="92492" bIns="46246" rtlCol="0" anchor="ctr"/>
          <a:lstStyle/>
          <a:p>
            <a:pPr lvl="0"/>
            <a:endParaRPr lang="en-US" noProof="0" dirty="0"/>
          </a:p>
        </p:txBody>
      </p:sp>
      <p:sp>
        <p:nvSpPr>
          <p:cNvPr id="5" name="Notes Placeholder 4"/>
          <p:cNvSpPr>
            <a:spLocks noGrp="1"/>
          </p:cNvSpPr>
          <p:nvPr>
            <p:ph type="body" sz="quarter" idx="3"/>
          </p:nvPr>
        </p:nvSpPr>
        <p:spPr>
          <a:xfrm>
            <a:off x="233363" y="4267200"/>
            <a:ext cx="6621462" cy="4800600"/>
          </a:xfrm>
          <a:prstGeom prst="rect">
            <a:avLst/>
          </a:prstGeom>
        </p:spPr>
        <p:txBody>
          <a:bodyPr vert="horz" lIns="92492" tIns="46246" rIns="92492" bIns="46246"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4294967295"/>
          </p:nvPr>
        </p:nvSpPr>
        <p:spPr>
          <a:xfrm>
            <a:off x="0" y="0"/>
            <a:ext cx="0" cy="0"/>
          </a:xfrm>
        </p:spPr>
        <p:txBody>
          <a:bodyPr/>
          <a:lstStyle/>
          <a:p>
            <a:pPr algn="r" eaLnBrk="1" fontAlgn="auto" hangingPunct="1">
              <a:spcBef>
                <a:spcPts val="0"/>
              </a:spcBef>
              <a:spcAft>
                <a:spcPts val="0"/>
              </a:spcAft>
              <a:defRPr/>
            </a:pPr>
            <a:fld id="{ACFB7C03-A5FA-4C9D-A5BE-4A417BDDAE51}" type="slidenum">
              <a:rPr lang="en-US" sz="1200">
                <a:solidFill>
                  <a:prstClr val="black"/>
                </a:solidFill>
                <a:latin typeface="Calibri"/>
                <a:cs typeface="+mn-cs"/>
              </a:rPr>
              <a:pPr algn="r" eaLnBrk="1" fontAlgn="auto" hangingPunct="1">
                <a:spcBef>
                  <a:spcPts val="0"/>
                </a:spcBef>
                <a:spcAft>
                  <a:spcPts val="0"/>
                </a:spcAft>
                <a:defRPr/>
              </a:pPr>
              <a:t>1</a:t>
            </a:fld>
            <a:endParaRPr lang="en-US" sz="1200" dirty="0">
              <a:solidFill>
                <a:prstClr val="black"/>
              </a:solidFill>
              <a:latin typeface="Calibri"/>
              <a:cs typeface="+mn-cs"/>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228600" y="76200"/>
            <a:ext cx="6578600" cy="493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xfrm>
            <a:off x="233363" y="5257800"/>
            <a:ext cx="6621462"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r>
              <a:rPr lang="en-US" altLang="en-US" sz="1400" smtClean="0"/>
              <a:t>This model assumes the PA program will enroll 32 in Fall.</a:t>
            </a:r>
          </a:p>
          <a:p>
            <a:pPr eaLnBrk="1" hangingPunct="1">
              <a:spcBef>
                <a:spcPct val="0"/>
              </a:spcBef>
              <a:buFont typeface="Wingdings" panose="05000000000000000000" pitchFamily="2" charset="2"/>
              <a:buNone/>
            </a:pPr>
            <a:r>
              <a:rPr lang="en-US" altLang="en-US" sz="1400" smtClean="0"/>
              <a:t>This model also assumes the Speech Path Program will enroll 20 in Fall.</a:t>
            </a:r>
          </a:p>
          <a:p>
            <a:pPr eaLnBrk="1" hangingPunct="1">
              <a:spcBef>
                <a:spcPct val="0"/>
              </a:spcBef>
              <a:buFont typeface="Wingdings" panose="05000000000000000000" pitchFamily="2" charset="2"/>
              <a:buNone/>
            </a:pPr>
            <a:r>
              <a:rPr lang="en-US" altLang="en-US" sz="1400" smtClean="0"/>
              <a:t>This model does not include an enrollment of class 2 in Speech Path program prerequisites in Spring 2019.</a:t>
            </a:r>
          </a:p>
          <a:p>
            <a:pPr eaLnBrk="1" hangingPunct="1">
              <a:spcBef>
                <a:spcPct val="0"/>
              </a:spcBef>
              <a:buFont typeface="Wingdings" panose="05000000000000000000" pitchFamily="2" charset="2"/>
              <a:buNone/>
            </a:pPr>
            <a:endParaRPr lang="en-US" altLang="en-US" sz="1400" smtClean="0"/>
          </a:p>
          <a:p>
            <a:pPr eaLnBrk="1" hangingPunct="1">
              <a:spcBef>
                <a:spcPct val="0"/>
              </a:spcBef>
              <a:buFont typeface="Wingdings" panose="05000000000000000000" pitchFamily="2" charset="2"/>
              <a:buNone/>
            </a:pPr>
            <a:r>
              <a:rPr lang="en-US" altLang="en-US" sz="1400" smtClean="0"/>
              <a:t>This model does not assume we will again receive a 1% PEBA credit for retirement fringes as we did in FY17-18.</a:t>
            </a:r>
          </a:p>
          <a:p>
            <a:pPr eaLnBrk="1" hangingPunct="1">
              <a:spcBef>
                <a:spcPct val="0"/>
              </a:spcBef>
              <a:buFont typeface="Wingdings" panose="05000000000000000000" pitchFamily="2" charset="2"/>
              <a:buNone/>
            </a:pPr>
            <a:endParaRPr lang="en-US" altLang="en-US" sz="14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28600" y="76200"/>
            <a:ext cx="6578600" cy="493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233363" y="5029200"/>
            <a:ext cx="6621462"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sz="1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smtClean="0"/>
              <a:t>Information as provided by the Accountability Report and reported previously on the EBO/Governor’s Budget Hearing Presentation.</a:t>
            </a:r>
          </a:p>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04800" y="76200"/>
            <a:ext cx="6503988" cy="4876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xfrm>
            <a:off x="233363" y="5334000"/>
            <a:ext cx="6621462"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buFont typeface="Wingdings" panose="05000000000000000000" pitchFamily="2" charset="2"/>
              <a:buNone/>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04800" y="152400"/>
            <a:ext cx="6503988" cy="4876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233363" y="5257800"/>
            <a:ext cx="6621462" cy="3810000"/>
          </a:xfrm>
        </p:spPr>
        <p:txBody>
          <a:bodyPr/>
          <a:lstStyle/>
          <a:p>
            <a:pPr>
              <a:buFont typeface="Wingdings" panose="05000000000000000000" pitchFamily="2" charset="2"/>
              <a:buNone/>
              <a:defRPr/>
            </a:pPr>
            <a:r>
              <a:rPr lang="en-US" sz="1400" dirty="0">
                <a:solidFill>
                  <a:srgbClr val="FF0000"/>
                </a:solidFill>
              </a:rPr>
              <a:t>THIS IS REPORTED BY HEADCOUNT.  </a:t>
            </a:r>
          </a:p>
          <a:p>
            <a:pPr>
              <a:buFont typeface="Wingdings" panose="05000000000000000000" pitchFamily="2" charset="2"/>
              <a:buNone/>
              <a:defRPr/>
            </a:pPr>
            <a:r>
              <a:rPr lang="en-US" sz="1400" dirty="0">
                <a:solidFill>
                  <a:srgbClr val="FF0000"/>
                </a:solidFill>
              </a:rPr>
              <a:t>FTE WOULD NOT HAVE YEILDED SIGNIFICANTLY DIFFERENT RESULTS.</a:t>
            </a:r>
          </a:p>
          <a:p>
            <a:pPr>
              <a:buFont typeface="Wingdings" panose="05000000000000000000" pitchFamily="2" charset="2"/>
              <a:buNone/>
              <a:defRPr/>
            </a:pPr>
            <a:endParaRPr lang="en-US" sz="1400" dirty="0"/>
          </a:p>
          <a:p>
            <a:pPr marL="171450" indent="-171450">
              <a:buFont typeface="Wingdings" panose="05000000000000000000" pitchFamily="2" charset="2"/>
              <a:buChar char="§"/>
              <a:defRPr/>
            </a:pPr>
            <a:r>
              <a:rPr lang="en-US" sz="1400" dirty="0"/>
              <a:t>In-state / Out-of-State Enrollment</a:t>
            </a:r>
          </a:p>
          <a:p>
            <a:pPr marL="171450" indent="-171450">
              <a:buFont typeface="Wingdings" panose="05000000000000000000" pitchFamily="2" charset="2"/>
              <a:buChar char="§"/>
              <a:defRPr/>
            </a:pPr>
            <a:endParaRPr lang="en-US" sz="1400" dirty="0"/>
          </a:p>
          <a:p>
            <a:pPr marL="628650" lvl="1" indent="-171450">
              <a:buFont typeface="Wingdings" panose="05000000000000000000" pitchFamily="2" charset="2"/>
              <a:buChar char="§"/>
              <a:defRPr/>
            </a:pPr>
            <a:r>
              <a:rPr lang="en-US" sz="1400" dirty="0"/>
              <a:t>In-state – </a:t>
            </a:r>
            <a:r>
              <a:rPr lang="en-US" sz="1400" dirty="0" smtClean="0"/>
              <a:t>3,590</a:t>
            </a:r>
            <a:endParaRPr lang="en-US" sz="1400" dirty="0"/>
          </a:p>
          <a:p>
            <a:pPr marL="628650" lvl="1" indent="-171450">
              <a:buFont typeface="Wingdings" panose="05000000000000000000" pitchFamily="2" charset="2"/>
              <a:buChar char="§"/>
              <a:defRPr/>
            </a:pPr>
            <a:endParaRPr lang="en-US" sz="1400" dirty="0"/>
          </a:p>
          <a:p>
            <a:pPr marL="628650" lvl="1" indent="-171450">
              <a:buFont typeface="Wingdings" panose="05000000000000000000" pitchFamily="2" charset="2"/>
              <a:buChar char="§"/>
              <a:defRPr/>
            </a:pPr>
            <a:r>
              <a:rPr lang="en-US" sz="1400" dirty="0"/>
              <a:t>Out-of-State – </a:t>
            </a:r>
            <a:r>
              <a:rPr lang="en-US" sz="1400" dirty="0" smtClean="0"/>
              <a:t>131</a:t>
            </a:r>
            <a:endParaRPr lang="en-US" sz="1400" dirty="0"/>
          </a:p>
          <a:p>
            <a:pPr marL="628650" lvl="1" indent="-171450">
              <a:buFont typeface="Wingdings" panose="05000000000000000000" pitchFamily="2" charset="2"/>
              <a:buChar char="§"/>
              <a:defRPr/>
            </a:pPr>
            <a:endParaRPr lang="en-US" sz="1400" dirty="0"/>
          </a:p>
          <a:p>
            <a:pPr marL="628650" lvl="1" indent="-171450">
              <a:buFont typeface="Wingdings" panose="05000000000000000000" pitchFamily="2" charset="2"/>
              <a:buChar char="§"/>
              <a:defRPr/>
            </a:pPr>
            <a:r>
              <a:rPr lang="en-US" sz="1400" dirty="0"/>
              <a:t>International – </a:t>
            </a:r>
            <a:r>
              <a:rPr lang="en-US" sz="1400" dirty="0" smtClean="0"/>
              <a:t>65</a:t>
            </a:r>
            <a:endParaRPr lang="en-US" sz="1400" dirty="0"/>
          </a:p>
          <a:p>
            <a:pPr lvl="1">
              <a:buFont typeface="Wingdings" panose="05000000000000000000" pitchFamily="2" charset="2"/>
              <a:buNone/>
              <a:defRPr/>
            </a:pPr>
            <a:endParaRPr lang="en-US" sz="105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76200"/>
            <a:ext cx="6426200" cy="481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xfrm>
            <a:off x="233363" y="5029200"/>
            <a:ext cx="6621462" cy="403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itchFamily="2" charset="2"/>
              <a:buNone/>
              <a:defRPr/>
            </a:pPr>
            <a:r>
              <a:rPr lang="en-US" altLang="en-US" sz="1400" dirty="0">
                <a:solidFill>
                  <a:srgbClr val="FF0000"/>
                </a:solidFill>
              </a:rPr>
              <a:t>THIS IS REPORTED IN HEADCOUNT ONLY.  WE COULD NOT REPORT BY FTE AS REQUESTED.</a:t>
            </a:r>
          </a:p>
          <a:p>
            <a:pPr marL="171450" indent="-171450">
              <a:buFont typeface="Wingdings" pitchFamily="2" charset="2"/>
              <a:buChar char="§"/>
              <a:defRPr/>
            </a:pPr>
            <a:endParaRPr lang="en-US" altLang="en-US" sz="1400" dirty="0"/>
          </a:p>
          <a:p>
            <a:pPr marL="171450" indent="-171450">
              <a:buFont typeface="Wingdings" pitchFamily="2" charset="2"/>
              <a:buChar char="§"/>
              <a:defRPr/>
            </a:pPr>
            <a:r>
              <a:rPr lang="en-US" altLang="en-US" sz="1400" dirty="0"/>
              <a:t>Only Health Sciences include pre-professional programs.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209550" y="76200"/>
            <a:ext cx="6705600" cy="502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xfrm>
            <a:off x="701675" y="5181600"/>
            <a:ext cx="6153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55613" y="76200"/>
            <a:ext cx="6045200" cy="4533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233363" y="4572000"/>
            <a:ext cx="6621462"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Wingdings" panose="05000000000000000000" pitchFamily="2" charset="2"/>
              <a:buChar char="§"/>
            </a:pPr>
            <a:r>
              <a:rPr lang="en-US" altLang="en-US" sz="1400" smtClean="0"/>
              <a:t>Required Fees increased at a higher % due to the relative size of the fee and due to the increasing need to cover direct IT and Maintenance of the University Facilities that are covered in part due to required fees for IT and Facility.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55613" y="76200"/>
            <a:ext cx="6121400" cy="4591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xfrm>
            <a:off x="233363" y="4648200"/>
            <a:ext cx="662146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None/>
            </a:pPr>
            <a:endParaRPr lang="en-US" altLang="en-US" sz="11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228600" y="76200"/>
            <a:ext cx="6578600" cy="493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xfrm>
            <a:off x="233363" y="5181600"/>
            <a:ext cx="6621462"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28600" y="76200"/>
            <a:ext cx="6553200" cy="4914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xfrm>
            <a:off x="233363" y="5029200"/>
            <a:ext cx="6621462"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pPr>
            <a:r>
              <a:rPr lang="en-US" altLang="en-US" sz="1400" smtClean="0">
                <a:solidFill>
                  <a:srgbClr val="FF0000"/>
                </a:solidFill>
              </a:rPr>
              <a:t>THIS SLIDE ONLY RECONCILES TO THE APPROPRIATION ACT.   </a:t>
            </a:r>
          </a:p>
          <a:p>
            <a:pPr marL="171450" indent="-171450" eaLnBrk="1" hangingPunct="1">
              <a:spcBef>
                <a:spcPct val="0"/>
              </a:spcBef>
              <a:buFont typeface="Wingdings" panose="05000000000000000000" pitchFamily="2" charset="2"/>
              <a:buChar char="§"/>
            </a:pPr>
            <a:r>
              <a:rPr lang="en-US" altLang="en-US" sz="1400" smtClean="0"/>
              <a:t>State Recurring take into consideration 1A funds.</a:t>
            </a:r>
          </a:p>
          <a:p>
            <a:pPr marL="171450" indent="-171450" eaLnBrk="1" hangingPunct="1">
              <a:spcBef>
                <a:spcPct val="0"/>
              </a:spcBef>
              <a:buFont typeface="Wingdings" panose="05000000000000000000" pitchFamily="2" charset="2"/>
              <a:buChar char="§"/>
            </a:pPr>
            <a:r>
              <a:rPr lang="en-US" altLang="en-US" sz="1400" smtClean="0"/>
              <a:t>This slide does not take into consideration Budget Carryforwards (unlike Slide 7), Capital Reserve Funds, Lottery Funds, nor mid year appropriations for COLA’s, Health Ins., Etc. that were received during the 3 years.  </a:t>
            </a:r>
            <a:endParaRPr lang="en-US" altLang="en-US" sz="1400" smtClean="0">
              <a:solidFill>
                <a:srgbClr val="FF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150813" y="76200"/>
            <a:ext cx="6656387" cy="499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xfrm>
            <a:off x="233363" y="5638800"/>
            <a:ext cx="6621462"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203200" y="76200"/>
            <a:ext cx="6604000" cy="495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xfrm>
            <a:off x="233363" y="5943600"/>
            <a:ext cx="6621462"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203200" y="76200"/>
            <a:ext cx="6604000" cy="495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xfrm>
            <a:off x="233363" y="5943600"/>
            <a:ext cx="6621462"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smtClean="0"/>
              <a:t>Administration includes Department Directors, Academic Chairs, Deans and Associate Deans, and All Senior Staff.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smtClean="0"/>
              <a:t>Internationals and Out-of-Staters = 196</a:t>
            </a:r>
          </a:p>
          <a:p>
            <a:r>
              <a:rPr lang="en-US" altLang="en-US" sz="1400" smtClean="0"/>
              <a:t>We abated the out-of-state differential for = 147</a:t>
            </a:r>
          </a:p>
          <a:p>
            <a:r>
              <a:rPr lang="en-US" altLang="en-US" sz="1400" smtClean="0"/>
              <a:t>Only 25% of our Out-of-Staters pay a portion or all of the out-of-state differential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63D760-5F15-48D4-9911-336885ACA564}" type="slidenum">
              <a:rPr lang="en-US" altLang="en-US"/>
              <a:pPr/>
              <a:t>36</a:t>
            </a:fld>
            <a:endParaRPr lang="en-US" altLang="en-US"/>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54025" y="76200"/>
            <a:ext cx="6326188" cy="474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xfrm>
            <a:off x="233363" y="4800600"/>
            <a:ext cx="6621462"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pPr>
            <a:r>
              <a:rPr lang="en-US" altLang="en-US" sz="1400" smtClean="0"/>
              <a:t>Presentation is: </a:t>
            </a:r>
          </a:p>
          <a:p>
            <a:pPr marL="628650" lvl="1" indent="-171450" eaLnBrk="1" hangingPunct="1">
              <a:spcBef>
                <a:spcPct val="0"/>
              </a:spcBef>
              <a:buFont typeface="Wingdings" panose="05000000000000000000" pitchFamily="2" charset="2"/>
              <a:buChar char="§"/>
            </a:pPr>
            <a:r>
              <a:rPr lang="en-US" altLang="en-US" sz="1400" smtClean="0"/>
              <a:t>Net of Fed., State, Other Scholarship Waivers.</a:t>
            </a:r>
          </a:p>
          <a:p>
            <a:pPr marL="628650" lvl="1" indent="-171450" eaLnBrk="1" hangingPunct="1">
              <a:spcBef>
                <a:spcPct val="0"/>
              </a:spcBef>
              <a:buFont typeface="Wingdings" panose="05000000000000000000" pitchFamily="2" charset="2"/>
              <a:buChar char="§"/>
            </a:pPr>
            <a:r>
              <a:rPr lang="en-US" altLang="en-US" sz="1400" smtClean="0"/>
              <a:t>Does not include depreciation as this is not an expense that goes against our state authorization limits.</a:t>
            </a:r>
          </a:p>
          <a:p>
            <a:pPr marL="628650" lvl="1" indent="-171450" eaLnBrk="1" hangingPunct="1">
              <a:spcBef>
                <a:spcPct val="0"/>
              </a:spcBef>
              <a:buFont typeface="Wingdings" panose="05000000000000000000" pitchFamily="2" charset="2"/>
              <a:buChar char="§"/>
            </a:pPr>
            <a:endParaRPr lang="en-US" altLang="en-US" sz="1400" smtClean="0"/>
          </a:p>
          <a:p>
            <a:pPr marL="171450" indent="-171450" eaLnBrk="1" hangingPunct="1">
              <a:spcBef>
                <a:spcPct val="0"/>
              </a:spcBef>
              <a:buFont typeface="Wingdings" panose="05000000000000000000" pitchFamily="2" charset="2"/>
              <a:buChar char="§"/>
            </a:pPr>
            <a:r>
              <a:rPr lang="en-US" altLang="en-US" sz="1400" smtClean="0"/>
              <a:t>Reconciliation of Resources to State Fund Authorizations (slide 6)</a:t>
            </a:r>
          </a:p>
          <a:p>
            <a:pPr marL="628650" lvl="1" indent="-171450" eaLnBrk="1" hangingPunct="1">
              <a:spcBef>
                <a:spcPct val="0"/>
              </a:spcBef>
              <a:buFont typeface="Wingdings" panose="05000000000000000000" pitchFamily="2" charset="2"/>
              <a:buChar char="§"/>
            </a:pPr>
            <a:r>
              <a:rPr lang="en-US" altLang="en-US" sz="1400" smtClean="0"/>
              <a:t>Total Available Resources: 		$67,977,378</a:t>
            </a:r>
          </a:p>
          <a:p>
            <a:pPr marL="628650" lvl="1" indent="-171450" eaLnBrk="1" hangingPunct="1">
              <a:spcBef>
                <a:spcPct val="0"/>
              </a:spcBef>
              <a:buFont typeface="Wingdings" panose="05000000000000000000" pitchFamily="2" charset="2"/>
              <a:buChar char="§"/>
            </a:pPr>
            <a:r>
              <a:rPr lang="en-US" altLang="en-US" sz="1400" smtClean="0"/>
              <a:t>Less: Operating Carryforward:		$1,935,901</a:t>
            </a:r>
          </a:p>
          <a:p>
            <a:pPr marL="628650" lvl="1" indent="-171450" eaLnBrk="1" hangingPunct="1">
              <a:spcBef>
                <a:spcPct val="0"/>
              </a:spcBef>
              <a:buFont typeface="Wingdings" panose="05000000000000000000" pitchFamily="2" charset="2"/>
              <a:buChar char="§"/>
            </a:pPr>
            <a:r>
              <a:rPr lang="en-US" altLang="en-US" sz="1400" smtClean="0"/>
              <a:t>Less: Non-Recurring Carryforward:	$1,154,735</a:t>
            </a:r>
          </a:p>
          <a:p>
            <a:pPr marL="628650" lvl="1" indent="-171450" eaLnBrk="1" hangingPunct="1">
              <a:spcBef>
                <a:spcPct val="0"/>
              </a:spcBef>
              <a:buFont typeface="Wingdings" panose="05000000000000000000" pitchFamily="2" charset="2"/>
              <a:buChar char="§"/>
            </a:pPr>
            <a:r>
              <a:rPr lang="en-US" altLang="en-US" sz="1400" u="sng" smtClean="0"/>
              <a:t>Less: State Allocations and Other NR Res.:	$   843,356  </a:t>
            </a:r>
          </a:p>
          <a:p>
            <a:pPr marL="628650" lvl="1" indent="-171450" eaLnBrk="1" hangingPunct="1">
              <a:spcBef>
                <a:spcPct val="0"/>
              </a:spcBef>
              <a:buFont typeface="Wingdings" panose="05000000000000000000" pitchFamily="2" charset="2"/>
              <a:buChar char="§"/>
            </a:pPr>
            <a:r>
              <a:rPr lang="en-US" altLang="en-US" sz="1400" smtClean="0"/>
              <a:t>Adjusted Available Resources:		$64,043,386</a:t>
            </a:r>
          </a:p>
          <a:p>
            <a:pPr marL="628650" lvl="1" indent="-171450" eaLnBrk="1" hangingPunct="1">
              <a:spcBef>
                <a:spcPct val="0"/>
              </a:spcBef>
              <a:buFont typeface="Wingdings" panose="05000000000000000000" pitchFamily="2" charset="2"/>
              <a:buChar char="§"/>
            </a:pPr>
            <a:r>
              <a:rPr lang="en-US" altLang="en-US" sz="1400" u="sng" smtClean="0"/>
              <a:t>State Authorization			$65,628,696</a:t>
            </a:r>
          </a:p>
          <a:p>
            <a:pPr marL="628650" lvl="1" indent="-171450" eaLnBrk="1" hangingPunct="1">
              <a:spcBef>
                <a:spcPct val="0"/>
              </a:spcBef>
              <a:buFont typeface="Wingdings" panose="05000000000000000000" pitchFamily="2" charset="2"/>
              <a:buChar char="§"/>
            </a:pPr>
            <a:r>
              <a:rPr lang="en-US" altLang="en-US" sz="1400" smtClean="0"/>
              <a:t>Unused State Authorization		$  1,585,310</a:t>
            </a:r>
          </a:p>
          <a:p>
            <a:pPr marL="171450" indent="-171450" eaLnBrk="1" hangingPunct="1">
              <a:spcBef>
                <a:spcPct val="0"/>
              </a:spcBef>
              <a:buFont typeface="Wingdings" panose="05000000000000000000" pitchFamily="2" charset="2"/>
              <a:buChar char="§"/>
            </a:pPr>
            <a:endParaRPr lang="en-US" altLang="en-US" sz="7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04800" y="76200"/>
            <a:ext cx="6503988" cy="4876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xfrm>
            <a:off x="233363" y="5257800"/>
            <a:ext cx="6621462" cy="3505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defRPr/>
            </a:pPr>
            <a:r>
              <a:rPr lang="en-US" altLang="en-US" sz="1400" dirty="0" smtClean="0"/>
              <a:t>Slide </a:t>
            </a:r>
            <a:r>
              <a:rPr lang="en-US" altLang="en-US" sz="1400" dirty="0"/>
              <a:t>lumps Instruction, Academic Support, and Scholarships into one category.  </a:t>
            </a:r>
          </a:p>
          <a:p>
            <a:pPr eaLnBrk="1" hangingPunct="1">
              <a:spcBef>
                <a:spcPct val="0"/>
              </a:spcBef>
              <a:defRPr/>
            </a:pPr>
            <a:endParaRPr lang="en-US" altLang="en-US" sz="1800" dirty="0"/>
          </a:p>
          <a:p>
            <a:pPr eaLnBrk="1" hangingPunct="1">
              <a:spcBef>
                <a:spcPct val="0"/>
              </a:spcBef>
              <a:defRPr/>
            </a:pPr>
            <a:endParaRPr lang="en-US" altLang="en-US" dirty="0"/>
          </a:p>
          <a:p>
            <a:pPr eaLnBrk="1" hangingPunct="1">
              <a:spcBef>
                <a:spcPct val="0"/>
              </a:spcBef>
              <a:buFont typeface="Wingdings" panose="05000000000000000000" pitchFamily="2" charset="2"/>
              <a:buNone/>
              <a:defRPr/>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28600" y="76200"/>
            <a:ext cx="6580188" cy="4935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xfrm>
            <a:off x="233363" y="5105400"/>
            <a:ext cx="6621462"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Wingdings" panose="05000000000000000000" pitchFamily="2" charset="2"/>
              <a:buChar char="§"/>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28600" y="76200"/>
            <a:ext cx="6578600" cy="493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xfrm>
            <a:off x="233363" y="5562600"/>
            <a:ext cx="6621462"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en-US" altLang="en-US" sz="2000" b="1" smtClean="0">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228600" y="76200"/>
            <a:ext cx="6578600" cy="4933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233363" y="5562600"/>
            <a:ext cx="6621462"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endParaRPr lang="en-US" altLang="en-US" sz="2000" b="1" smtClean="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228600" y="76200"/>
            <a:ext cx="6553200" cy="4914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xfrm>
            <a:off x="233363" y="5029200"/>
            <a:ext cx="6621462"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4A15CF7-A077-4C74-82BC-2D5F8EF1D5A2}"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F24A7-E87B-4720-B4C5-CB1918216AD8}" type="slidenum">
              <a:rPr lang="en-US" altLang="en-US"/>
              <a:pPr>
                <a:defRPr/>
              </a:pPr>
              <a:t>‹#›</a:t>
            </a:fld>
            <a:endParaRPr lang="en-US" altLang="en-US" dirty="0"/>
          </a:p>
        </p:txBody>
      </p:sp>
    </p:spTree>
    <p:extLst>
      <p:ext uri="{BB962C8B-B14F-4D97-AF65-F5344CB8AC3E}">
        <p14:creationId xmlns:p14="http://schemas.microsoft.com/office/powerpoint/2010/main" val="28680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8667D9-5BF6-4928-800E-0764AEE0EB1B}"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592A8-8AC2-499D-96DD-3180E6C7B3C3}" type="slidenum">
              <a:rPr lang="en-US" altLang="en-US"/>
              <a:pPr>
                <a:defRPr/>
              </a:pPr>
              <a:t>‹#›</a:t>
            </a:fld>
            <a:endParaRPr lang="en-US" altLang="en-US" dirty="0"/>
          </a:p>
        </p:txBody>
      </p:sp>
    </p:spTree>
    <p:extLst>
      <p:ext uri="{BB962C8B-B14F-4D97-AF65-F5344CB8AC3E}">
        <p14:creationId xmlns:p14="http://schemas.microsoft.com/office/powerpoint/2010/main" val="624036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980595-BBB2-414B-A9C2-FB924DADC643}"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67ECBD-A4E7-4F29-83ED-48A554FAAC8C}" type="slidenum">
              <a:rPr lang="en-US" altLang="en-US"/>
              <a:pPr>
                <a:defRPr/>
              </a:pPr>
              <a:t>‹#›</a:t>
            </a:fld>
            <a:endParaRPr lang="en-US" altLang="en-US" dirty="0"/>
          </a:p>
        </p:txBody>
      </p:sp>
    </p:spTree>
    <p:extLst>
      <p:ext uri="{BB962C8B-B14F-4D97-AF65-F5344CB8AC3E}">
        <p14:creationId xmlns:p14="http://schemas.microsoft.com/office/powerpoint/2010/main" val="2595663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dirty="0"/>
              <a:t>Click icon to add clip art</a:t>
            </a:r>
          </a:p>
        </p:txBody>
      </p:sp>
      <p:sp>
        <p:nvSpPr>
          <p:cNvPr id="5" name="Date Placeholder 4"/>
          <p:cNvSpPr>
            <a:spLocks noGrp="1" noChangeArrowheads="1"/>
          </p:cNvSpPr>
          <p:nvPr>
            <p:ph type="dt" sz="half" idx="10"/>
          </p:nvPr>
        </p:nvSpPr>
        <p:spPr/>
        <p:txBody>
          <a:bodyPr/>
          <a:lstStyle>
            <a:lvl1pPr>
              <a:defRPr/>
            </a:lvl1pPr>
          </a:lstStyle>
          <a:p>
            <a:pPr>
              <a:defRPr/>
            </a:pPr>
            <a:fld id="{52D31CC8-D526-4A53-87DD-B400E8026362}" type="datetime1">
              <a:rPr lang="en-US"/>
              <a:pPr>
                <a:defRPr/>
              </a:pPr>
              <a:t>1/11/2019</a:t>
            </a:fld>
            <a:endParaRPr lang="en-US" dirty="0"/>
          </a:p>
        </p:txBody>
      </p:sp>
      <p:sp>
        <p:nvSpPr>
          <p:cNvPr id="6" name="Footer Placeholder 5"/>
          <p:cNvSpPr>
            <a:spLocks noGrp="1" noChangeArrowheads="1"/>
          </p:cNvSpPr>
          <p:nvPr>
            <p:ph type="ftr" sz="quarter" idx="11"/>
          </p:nvPr>
        </p:nvSpPr>
        <p:spPr/>
        <p:txBody>
          <a:bodyPr/>
          <a:lstStyle>
            <a:lvl1pPr>
              <a:defRPr dirty="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39AB80C1-E497-4A5F-ABCB-FF8E84FFFF29}" type="slidenum">
              <a:rPr lang="en-US" altLang="en-US"/>
              <a:pPr>
                <a:defRPr/>
              </a:pPr>
              <a:t>‹#›</a:t>
            </a:fld>
            <a:endParaRPr lang="en-US" altLang="en-US" dirty="0"/>
          </a:p>
        </p:txBody>
      </p:sp>
    </p:spTree>
    <p:extLst>
      <p:ext uri="{BB962C8B-B14F-4D97-AF65-F5344CB8AC3E}">
        <p14:creationId xmlns:p14="http://schemas.microsoft.com/office/powerpoint/2010/main" val="481434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AC7F505-1381-4C39-8CF0-F7E61684A9BD}"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2F9FE-9620-4F7A-A6D8-27C3EEF00919}" type="slidenum">
              <a:rPr lang="en-US" altLang="en-US"/>
              <a:pPr>
                <a:defRPr/>
              </a:pPr>
              <a:t>‹#›</a:t>
            </a:fld>
            <a:endParaRPr lang="en-US" altLang="en-US" dirty="0"/>
          </a:p>
        </p:txBody>
      </p:sp>
    </p:spTree>
    <p:extLst>
      <p:ext uri="{BB962C8B-B14F-4D97-AF65-F5344CB8AC3E}">
        <p14:creationId xmlns:p14="http://schemas.microsoft.com/office/powerpoint/2010/main" val="3792675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30957C-3666-4F12-94B6-5BE4E5FA0C5E}"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39E1C6-746B-41C8-8E5D-8E8C39D1633E}" type="slidenum">
              <a:rPr lang="en-US" altLang="en-US"/>
              <a:pPr>
                <a:defRPr/>
              </a:pPr>
              <a:t>‹#›</a:t>
            </a:fld>
            <a:endParaRPr lang="en-US" altLang="en-US" dirty="0"/>
          </a:p>
        </p:txBody>
      </p:sp>
    </p:spTree>
    <p:extLst>
      <p:ext uri="{BB962C8B-B14F-4D97-AF65-F5344CB8AC3E}">
        <p14:creationId xmlns:p14="http://schemas.microsoft.com/office/powerpoint/2010/main" val="4073432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148D698-57E7-4C28-9B19-DF10A3E65A17}"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3A1927-03CD-4372-A023-89BC0452D3A1}" type="slidenum">
              <a:rPr lang="en-US" altLang="en-US"/>
              <a:pPr>
                <a:defRPr/>
              </a:pPr>
              <a:t>‹#›</a:t>
            </a:fld>
            <a:endParaRPr lang="en-US" altLang="en-US" dirty="0"/>
          </a:p>
        </p:txBody>
      </p:sp>
    </p:spTree>
    <p:extLst>
      <p:ext uri="{BB962C8B-B14F-4D97-AF65-F5344CB8AC3E}">
        <p14:creationId xmlns:p14="http://schemas.microsoft.com/office/powerpoint/2010/main" val="424254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39A41F-DFD3-4099-BBB0-C7414FCC02B8}"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EE0DBD-F015-4E47-9548-2CDE7A925218}" type="slidenum">
              <a:rPr lang="en-US" altLang="en-US"/>
              <a:pPr>
                <a:defRPr/>
              </a:pPr>
              <a:t>‹#›</a:t>
            </a:fld>
            <a:endParaRPr lang="en-US" altLang="en-US" dirty="0"/>
          </a:p>
        </p:txBody>
      </p:sp>
    </p:spTree>
    <p:extLst>
      <p:ext uri="{BB962C8B-B14F-4D97-AF65-F5344CB8AC3E}">
        <p14:creationId xmlns:p14="http://schemas.microsoft.com/office/powerpoint/2010/main" val="213488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A4331DD-061F-4081-95C0-DD11152F09F9}" type="datetime1">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A7B7EE-A3C8-4E46-AC66-EBDF484A33FD}" type="slidenum">
              <a:rPr lang="en-US" altLang="en-US"/>
              <a:pPr>
                <a:defRPr/>
              </a:pPr>
              <a:t>‹#›</a:t>
            </a:fld>
            <a:endParaRPr lang="en-US" altLang="en-US" dirty="0"/>
          </a:p>
        </p:txBody>
      </p:sp>
    </p:spTree>
    <p:extLst>
      <p:ext uri="{BB962C8B-B14F-4D97-AF65-F5344CB8AC3E}">
        <p14:creationId xmlns:p14="http://schemas.microsoft.com/office/powerpoint/2010/main" val="341125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5B17F3A-B55A-4FAB-8EF5-E71181C933B4}" type="datetime1">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FCEA0A-A438-4C32-B736-735BEFD976F1}" type="slidenum">
              <a:rPr lang="en-US" altLang="en-US"/>
              <a:pPr>
                <a:defRPr/>
              </a:pPr>
              <a:t>‹#›</a:t>
            </a:fld>
            <a:endParaRPr lang="en-US" altLang="en-US" dirty="0"/>
          </a:p>
        </p:txBody>
      </p:sp>
    </p:spTree>
    <p:extLst>
      <p:ext uri="{BB962C8B-B14F-4D97-AF65-F5344CB8AC3E}">
        <p14:creationId xmlns:p14="http://schemas.microsoft.com/office/powerpoint/2010/main" val="2429536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80DEF4-4097-4A43-BACC-812A78B0F373}" type="datetime1">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2EABA7-C0EA-4A60-BE2A-CC1662BCA2BA}" type="slidenum">
              <a:rPr lang="en-US" altLang="en-US"/>
              <a:pPr>
                <a:defRPr/>
              </a:pPr>
              <a:t>‹#›</a:t>
            </a:fld>
            <a:endParaRPr lang="en-US" altLang="en-US" dirty="0"/>
          </a:p>
        </p:txBody>
      </p:sp>
    </p:spTree>
    <p:extLst>
      <p:ext uri="{BB962C8B-B14F-4D97-AF65-F5344CB8AC3E}">
        <p14:creationId xmlns:p14="http://schemas.microsoft.com/office/powerpoint/2010/main" val="3567162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1A5AE4-314D-41BE-887F-DAFAF9C77438}"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6C8BB0-D214-4CB8-B341-DDF361A2A6ED}" type="slidenum">
              <a:rPr lang="en-US" altLang="en-US"/>
              <a:pPr>
                <a:defRPr/>
              </a:pPr>
              <a:t>‹#›</a:t>
            </a:fld>
            <a:endParaRPr lang="en-US" altLang="en-US" dirty="0"/>
          </a:p>
        </p:txBody>
      </p:sp>
    </p:spTree>
    <p:extLst>
      <p:ext uri="{BB962C8B-B14F-4D97-AF65-F5344CB8AC3E}">
        <p14:creationId xmlns:p14="http://schemas.microsoft.com/office/powerpoint/2010/main" val="2218064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7DD3D0-471B-412A-9549-06905CCCA669}"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7C814E-85B0-4A4D-8C07-CF8E1E96357F}" type="slidenum">
              <a:rPr lang="en-US" altLang="en-US"/>
              <a:pPr>
                <a:defRPr/>
              </a:pPr>
              <a:t>‹#›</a:t>
            </a:fld>
            <a:endParaRPr lang="en-US" altLang="en-US" dirty="0"/>
          </a:p>
        </p:txBody>
      </p:sp>
    </p:spTree>
    <p:extLst>
      <p:ext uri="{BB962C8B-B14F-4D97-AF65-F5344CB8AC3E}">
        <p14:creationId xmlns:p14="http://schemas.microsoft.com/office/powerpoint/2010/main" val="4110588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A2A428-1419-4AEA-984F-5B4DE3479900}"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49B759-2436-4EB8-8FD4-4EB0AFB65036}" type="slidenum">
              <a:rPr lang="en-US" altLang="en-US"/>
              <a:pPr>
                <a:defRPr/>
              </a:pPr>
              <a:t>‹#›</a:t>
            </a:fld>
            <a:endParaRPr lang="en-US" altLang="en-US" dirty="0"/>
          </a:p>
        </p:txBody>
      </p:sp>
    </p:spTree>
    <p:extLst>
      <p:ext uri="{BB962C8B-B14F-4D97-AF65-F5344CB8AC3E}">
        <p14:creationId xmlns:p14="http://schemas.microsoft.com/office/powerpoint/2010/main" val="3566116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EB2240-33EC-4ECA-9600-715661D520BB}"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0C9CA4-A657-4381-BE3C-D8CE08176963}" type="slidenum">
              <a:rPr lang="en-US" altLang="en-US"/>
              <a:pPr>
                <a:defRPr/>
              </a:pPr>
              <a:t>‹#›</a:t>
            </a:fld>
            <a:endParaRPr lang="en-US" altLang="en-US" dirty="0"/>
          </a:p>
        </p:txBody>
      </p:sp>
    </p:spTree>
    <p:extLst>
      <p:ext uri="{BB962C8B-B14F-4D97-AF65-F5344CB8AC3E}">
        <p14:creationId xmlns:p14="http://schemas.microsoft.com/office/powerpoint/2010/main" val="2208958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C95C0-E51D-430A-ACC3-BE89545CEE72}"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725C73-18AF-4CE5-9139-16FFF2998772}" type="slidenum">
              <a:rPr lang="en-US" altLang="en-US"/>
              <a:pPr>
                <a:defRPr/>
              </a:pPr>
              <a:t>‹#›</a:t>
            </a:fld>
            <a:endParaRPr lang="en-US" altLang="en-US" dirty="0"/>
          </a:p>
        </p:txBody>
      </p:sp>
    </p:spTree>
    <p:extLst>
      <p:ext uri="{BB962C8B-B14F-4D97-AF65-F5344CB8AC3E}">
        <p14:creationId xmlns:p14="http://schemas.microsoft.com/office/powerpoint/2010/main" val="893287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41D7409-8015-45CC-B404-FE2CC31D36B8}"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FE9ACB-B7FD-4260-8D99-5FEEA1FB9963}" type="slidenum">
              <a:rPr lang="en-US" altLang="en-US"/>
              <a:pPr>
                <a:defRPr/>
              </a:pPr>
              <a:t>‹#›</a:t>
            </a:fld>
            <a:endParaRPr lang="en-US" altLang="en-US" dirty="0"/>
          </a:p>
        </p:txBody>
      </p:sp>
    </p:spTree>
    <p:extLst>
      <p:ext uri="{BB962C8B-B14F-4D97-AF65-F5344CB8AC3E}">
        <p14:creationId xmlns:p14="http://schemas.microsoft.com/office/powerpoint/2010/main" val="3468457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96B573-97D7-4B9A-B02A-BA3F2132194E}"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ACB4E5-51F6-49C8-9B31-65D2F1D35D93}" type="slidenum">
              <a:rPr lang="en-US" altLang="en-US"/>
              <a:pPr>
                <a:defRPr/>
              </a:pPr>
              <a:t>‹#›</a:t>
            </a:fld>
            <a:endParaRPr lang="en-US" altLang="en-US" dirty="0"/>
          </a:p>
        </p:txBody>
      </p:sp>
    </p:spTree>
    <p:extLst>
      <p:ext uri="{BB962C8B-B14F-4D97-AF65-F5344CB8AC3E}">
        <p14:creationId xmlns:p14="http://schemas.microsoft.com/office/powerpoint/2010/main" val="1972954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6B5CF77-CDF6-409F-A147-622207441442}"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2B3267-B9E0-40AC-BF4D-3E21BFF7267E}" type="slidenum">
              <a:rPr lang="en-US" altLang="en-US"/>
              <a:pPr>
                <a:defRPr/>
              </a:pPr>
              <a:t>‹#›</a:t>
            </a:fld>
            <a:endParaRPr lang="en-US" altLang="en-US" dirty="0"/>
          </a:p>
        </p:txBody>
      </p:sp>
    </p:spTree>
    <p:extLst>
      <p:ext uri="{BB962C8B-B14F-4D97-AF65-F5344CB8AC3E}">
        <p14:creationId xmlns:p14="http://schemas.microsoft.com/office/powerpoint/2010/main" val="3405764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7E06363-DE53-43FF-A468-1E3C150670FD}"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0BD282-6E3D-43BC-9AEB-7BA14ADCE28E}" type="slidenum">
              <a:rPr lang="en-US" altLang="en-US"/>
              <a:pPr>
                <a:defRPr/>
              </a:pPr>
              <a:t>‹#›</a:t>
            </a:fld>
            <a:endParaRPr lang="en-US" altLang="en-US" dirty="0"/>
          </a:p>
        </p:txBody>
      </p:sp>
    </p:spTree>
    <p:extLst>
      <p:ext uri="{BB962C8B-B14F-4D97-AF65-F5344CB8AC3E}">
        <p14:creationId xmlns:p14="http://schemas.microsoft.com/office/powerpoint/2010/main" val="2976674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2B10F6A-F13E-48A7-8B66-31F0ACF5A853}" type="datetime1">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C51D34-40B6-4043-9FEC-55BCBF822739}" type="slidenum">
              <a:rPr lang="en-US" altLang="en-US"/>
              <a:pPr>
                <a:defRPr/>
              </a:pPr>
              <a:t>‹#›</a:t>
            </a:fld>
            <a:endParaRPr lang="en-US" altLang="en-US" dirty="0"/>
          </a:p>
        </p:txBody>
      </p:sp>
    </p:spTree>
    <p:extLst>
      <p:ext uri="{BB962C8B-B14F-4D97-AF65-F5344CB8AC3E}">
        <p14:creationId xmlns:p14="http://schemas.microsoft.com/office/powerpoint/2010/main" val="3595145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0CA1F5F-CDF0-472F-B082-2210D5A67E17}" type="datetime1">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1FA5EF6-2917-4C21-91B3-CF5407FEECD1}" type="slidenum">
              <a:rPr lang="en-US" altLang="en-US"/>
              <a:pPr>
                <a:defRPr/>
              </a:pPr>
              <a:t>‹#›</a:t>
            </a:fld>
            <a:endParaRPr lang="en-US" altLang="en-US" dirty="0"/>
          </a:p>
        </p:txBody>
      </p:sp>
    </p:spTree>
    <p:extLst>
      <p:ext uri="{BB962C8B-B14F-4D97-AF65-F5344CB8AC3E}">
        <p14:creationId xmlns:p14="http://schemas.microsoft.com/office/powerpoint/2010/main" val="10516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9512FB-591A-40D5-92C4-380AAC6B0C4A}"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9DF30-007D-48EB-8E50-9F6088EC998A}" type="slidenum">
              <a:rPr lang="en-US" altLang="en-US"/>
              <a:pPr>
                <a:defRPr/>
              </a:pPr>
              <a:t>‹#›</a:t>
            </a:fld>
            <a:endParaRPr lang="en-US" altLang="en-US" dirty="0"/>
          </a:p>
        </p:txBody>
      </p:sp>
    </p:spTree>
    <p:extLst>
      <p:ext uri="{BB962C8B-B14F-4D97-AF65-F5344CB8AC3E}">
        <p14:creationId xmlns:p14="http://schemas.microsoft.com/office/powerpoint/2010/main" val="2645931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0131BA-74AE-4A24-ABEF-FFC10130D1F3}" type="datetime1">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C2EB7E6-BE3B-474B-8196-3A942232493C}" type="slidenum">
              <a:rPr lang="en-US" altLang="en-US"/>
              <a:pPr>
                <a:defRPr/>
              </a:pPr>
              <a:t>‹#›</a:t>
            </a:fld>
            <a:endParaRPr lang="en-US" altLang="en-US" dirty="0"/>
          </a:p>
        </p:txBody>
      </p:sp>
    </p:spTree>
    <p:extLst>
      <p:ext uri="{BB962C8B-B14F-4D97-AF65-F5344CB8AC3E}">
        <p14:creationId xmlns:p14="http://schemas.microsoft.com/office/powerpoint/2010/main" val="3954073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A66872-B8BD-492D-B005-79791C7AF6B0}"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CD545-2BE9-472D-B5DD-821262E8B7FC}" type="slidenum">
              <a:rPr lang="en-US" altLang="en-US"/>
              <a:pPr>
                <a:defRPr/>
              </a:pPr>
              <a:t>‹#›</a:t>
            </a:fld>
            <a:endParaRPr lang="en-US" altLang="en-US" dirty="0"/>
          </a:p>
        </p:txBody>
      </p:sp>
    </p:spTree>
    <p:extLst>
      <p:ext uri="{BB962C8B-B14F-4D97-AF65-F5344CB8AC3E}">
        <p14:creationId xmlns:p14="http://schemas.microsoft.com/office/powerpoint/2010/main" val="226077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7F5D69-370E-4DC1-B05E-7DC6651778AD}"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7CA4F3-E410-43F5-97C9-04C01460DCB9}" type="slidenum">
              <a:rPr lang="en-US" altLang="en-US"/>
              <a:pPr>
                <a:defRPr/>
              </a:pPr>
              <a:t>‹#›</a:t>
            </a:fld>
            <a:endParaRPr lang="en-US" altLang="en-US" dirty="0"/>
          </a:p>
        </p:txBody>
      </p:sp>
    </p:spTree>
    <p:extLst>
      <p:ext uri="{BB962C8B-B14F-4D97-AF65-F5344CB8AC3E}">
        <p14:creationId xmlns:p14="http://schemas.microsoft.com/office/powerpoint/2010/main" val="3438559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7185D4-813A-4E52-9955-E2AD038B3174}"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343888-0A95-4BF3-BF8D-587D8E9E3178}" type="slidenum">
              <a:rPr lang="en-US" altLang="en-US"/>
              <a:pPr>
                <a:defRPr/>
              </a:pPr>
              <a:t>‹#›</a:t>
            </a:fld>
            <a:endParaRPr lang="en-US" altLang="en-US" dirty="0"/>
          </a:p>
        </p:txBody>
      </p:sp>
    </p:spTree>
    <p:extLst>
      <p:ext uri="{BB962C8B-B14F-4D97-AF65-F5344CB8AC3E}">
        <p14:creationId xmlns:p14="http://schemas.microsoft.com/office/powerpoint/2010/main" val="2021559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F659FC-6013-43B9-9A54-FA262ED5521E}"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0E3F5-6B3A-4B8F-80C9-5F478108F2B5}" type="slidenum">
              <a:rPr lang="en-US" altLang="en-US"/>
              <a:pPr>
                <a:defRPr/>
              </a:pPr>
              <a:t>‹#›</a:t>
            </a:fld>
            <a:endParaRPr lang="en-US" altLang="en-US" dirty="0"/>
          </a:p>
        </p:txBody>
      </p:sp>
    </p:spTree>
    <p:extLst>
      <p:ext uri="{BB962C8B-B14F-4D97-AF65-F5344CB8AC3E}">
        <p14:creationId xmlns:p14="http://schemas.microsoft.com/office/powerpoint/2010/main" val="1743551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dirty="0"/>
              <a:t>Click icon to add clip art</a:t>
            </a:r>
          </a:p>
        </p:txBody>
      </p:sp>
      <p:sp>
        <p:nvSpPr>
          <p:cNvPr id="5" name="Date Placeholder 4"/>
          <p:cNvSpPr>
            <a:spLocks noGrp="1" noChangeArrowheads="1"/>
          </p:cNvSpPr>
          <p:nvPr>
            <p:ph type="dt" sz="half" idx="10"/>
          </p:nvPr>
        </p:nvSpPr>
        <p:spPr/>
        <p:txBody>
          <a:bodyPr/>
          <a:lstStyle>
            <a:lvl1pPr>
              <a:defRPr/>
            </a:lvl1pPr>
          </a:lstStyle>
          <a:p>
            <a:pPr>
              <a:defRPr/>
            </a:pPr>
            <a:fld id="{E6C7D6CA-5134-4DBD-89A3-09E4EC0139A9}" type="datetime1">
              <a:rPr lang="en-US"/>
              <a:pPr>
                <a:defRPr/>
              </a:pPr>
              <a:t>1/11/2019</a:t>
            </a:fld>
            <a:endParaRPr lang="en-US" dirty="0"/>
          </a:p>
        </p:txBody>
      </p:sp>
      <p:sp>
        <p:nvSpPr>
          <p:cNvPr id="6" name="Footer Placeholder 5"/>
          <p:cNvSpPr>
            <a:spLocks noGrp="1" noChangeArrowheads="1"/>
          </p:cNvSpPr>
          <p:nvPr>
            <p:ph type="ftr" sz="quarter" idx="11"/>
          </p:nvPr>
        </p:nvSpPr>
        <p:spPr/>
        <p:txBody>
          <a:bodyPr/>
          <a:lstStyle>
            <a:lvl1pPr>
              <a:defRPr dirty="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166065DC-CDCF-469E-AFC0-A88F28C3652C}" type="slidenum">
              <a:rPr lang="en-US" altLang="en-US"/>
              <a:pPr>
                <a:defRPr/>
              </a:pPr>
              <a:t>‹#›</a:t>
            </a:fld>
            <a:endParaRPr lang="en-US" altLang="en-US" dirty="0"/>
          </a:p>
        </p:txBody>
      </p:sp>
    </p:spTree>
    <p:extLst>
      <p:ext uri="{BB962C8B-B14F-4D97-AF65-F5344CB8AC3E}">
        <p14:creationId xmlns:p14="http://schemas.microsoft.com/office/powerpoint/2010/main" val="5832803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42017B2-066D-40F5-82C7-587131176302}"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39C1F9-6197-4895-B5C1-EA6B3327B7F7}" type="slidenum">
              <a:rPr lang="en-US" altLang="en-US"/>
              <a:pPr>
                <a:defRPr/>
              </a:pPr>
              <a:t>‹#›</a:t>
            </a:fld>
            <a:endParaRPr lang="en-US" altLang="en-US" dirty="0"/>
          </a:p>
        </p:txBody>
      </p:sp>
    </p:spTree>
    <p:extLst>
      <p:ext uri="{BB962C8B-B14F-4D97-AF65-F5344CB8AC3E}">
        <p14:creationId xmlns:p14="http://schemas.microsoft.com/office/powerpoint/2010/main" val="2528328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B2C003-1FAF-48B2-9481-ED7B61CEB09A}"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D41F07-5B51-41DC-8C5A-5A9339BBD3C8}" type="slidenum">
              <a:rPr lang="en-US" altLang="en-US"/>
              <a:pPr>
                <a:defRPr/>
              </a:pPr>
              <a:t>‹#›</a:t>
            </a:fld>
            <a:endParaRPr lang="en-US" altLang="en-US" dirty="0"/>
          </a:p>
        </p:txBody>
      </p:sp>
    </p:spTree>
    <p:extLst>
      <p:ext uri="{BB962C8B-B14F-4D97-AF65-F5344CB8AC3E}">
        <p14:creationId xmlns:p14="http://schemas.microsoft.com/office/powerpoint/2010/main" val="4046646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1DCC5B3-0112-4A43-83A6-A4855653098A}"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219D92-DBED-4DF3-A0E5-3E29FC4F694A}" type="slidenum">
              <a:rPr lang="en-US" altLang="en-US"/>
              <a:pPr>
                <a:defRPr/>
              </a:pPr>
              <a:t>‹#›</a:t>
            </a:fld>
            <a:endParaRPr lang="en-US" altLang="en-US" dirty="0"/>
          </a:p>
        </p:txBody>
      </p:sp>
    </p:spTree>
    <p:extLst>
      <p:ext uri="{BB962C8B-B14F-4D97-AF65-F5344CB8AC3E}">
        <p14:creationId xmlns:p14="http://schemas.microsoft.com/office/powerpoint/2010/main" val="371786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930579-3C55-4BBA-B360-E922C26DF5C2}"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A3C53B-70C1-4967-903F-FA8B1DFBFE04}" type="slidenum">
              <a:rPr lang="en-US" altLang="en-US"/>
              <a:pPr>
                <a:defRPr/>
              </a:pPr>
              <a:t>‹#›</a:t>
            </a:fld>
            <a:endParaRPr lang="en-US" altLang="en-US" dirty="0"/>
          </a:p>
        </p:txBody>
      </p:sp>
    </p:spTree>
    <p:extLst>
      <p:ext uri="{BB962C8B-B14F-4D97-AF65-F5344CB8AC3E}">
        <p14:creationId xmlns:p14="http://schemas.microsoft.com/office/powerpoint/2010/main" val="412454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D3D05B-6EDC-479B-9F3E-E7A3376A5038}"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06EFA-111E-48F3-9A8D-C0E015714427}" type="slidenum">
              <a:rPr lang="en-US" altLang="en-US"/>
              <a:pPr>
                <a:defRPr/>
              </a:pPr>
              <a:t>‹#›</a:t>
            </a:fld>
            <a:endParaRPr lang="en-US" altLang="en-US" dirty="0"/>
          </a:p>
        </p:txBody>
      </p:sp>
    </p:spTree>
    <p:extLst>
      <p:ext uri="{BB962C8B-B14F-4D97-AF65-F5344CB8AC3E}">
        <p14:creationId xmlns:p14="http://schemas.microsoft.com/office/powerpoint/2010/main" val="1729037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25B65D-3259-44E2-B125-41C6D20D14A9}" type="datetime1">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4E54667-E4D6-447C-B528-4DE7BDCABB31}" type="slidenum">
              <a:rPr lang="en-US" altLang="en-US"/>
              <a:pPr>
                <a:defRPr/>
              </a:pPr>
              <a:t>‹#›</a:t>
            </a:fld>
            <a:endParaRPr lang="en-US" altLang="en-US" dirty="0"/>
          </a:p>
        </p:txBody>
      </p:sp>
    </p:spTree>
    <p:extLst>
      <p:ext uri="{BB962C8B-B14F-4D97-AF65-F5344CB8AC3E}">
        <p14:creationId xmlns:p14="http://schemas.microsoft.com/office/powerpoint/2010/main" val="1162485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651A100-94B0-4546-8730-F7145722B3C2}" type="datetime1">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D979A7-2C6B-4A2A-9B78-0E5DEF79C99D}" type="slidenum">
              <a:rPr lang="en-US" altLang="en-US"/>
              <a:pPr>
                <a:defRPr/>
              </a:pPr>
              <a:t>‹#›</a:t>
            </a:fld>
            <a:endParaRPr lang="en-US" altLang="en-US" dirty="0"/>
          </a:p>
        </p:txBody>
      </p:sp>
    </p:spTree>
    <p:extLst>
      <p:ext uri="{BB962C8B-B14F-4D97-AF65-F5344CB8AC3E}">
        <p14:creationId xmlns:p14="http://schemas.microsoft.com/office/powerpoint/2010/main" val="2998648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FFA5DF-CD11-4CCD-A3A5-6FDAC0F07314}" type="datetime1">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D6EA82-F0C4-4BF3-B8CE-C117E57B91F9}" type="slidenum">
              <a:rPr lang="en-US" altLang="en-US"/>
              <a:pPr>
                <a:defRPr/>
              </a:pPr>
              <a:t>‹#›</a:t>
            </a:fld>
            <a:endParaRPr lang="en-US" altLang="en-US" dirty="0"/>
          </a:p>
        </p:txBody>
      </p:sp>
    </p:spTree>
    <p:extLst>
      <p:ext uri="{BB962C8B-B14F-4D97-AF65-F5344CB8AC3E}">
        <p14:creationId xmlns:p14="http://schemas.microsoft.com/office/powerpoint/2010/main" val="2487741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E2E0E02-8AF3-4BC0-9A5E-4247542FFA62}"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DF6808-0E8D-4835-AF63-272352A99177}" type="slidenum">
              <a:rPr lang="en-US" altLang="en-US"/>
              <a:pPr>
                <a:defRPr/>
              </a:pPr>
              <a:t>‹#›</a:t>
            </a:fld>
            <a:endParaRPr lang="en-US" altLang="en-US" dirty="0"/>
          </a:p>
        </p:txBody>
      </p:sp>
    </p:spTree>
    <p:extLst>
      <p:ext uri="{BB962C8B-B14F-4D97-AF65-F5344CB8AC3E}">
        <p14:creationId xmlns:p14="http://schemas.microsoft.com/office/powerpoint/2010/main" val="2700297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2AEC07A-0817-4193-BAB3-20EB540D4DCE}"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D5A39C-4B5A-4075-93F0-725579BD42DA}" type="slidenum">
              <a:rPr lang="en-US" altLang="en-US"/>
              <a:pPr>
                <a:defRPr/>
              </a:pPr>
              <a:t>‹#›</a:t>
            </a:fld>
            <a:endParaRPr lang="en-US" altLang="en-US" dirty="0"/>
          </a:p>
        </p:txBody>
      </p:sp>
    </p:spTree>
    <p:extLst>
      <p:ext uri="{BB962C8B-B14F-4D97-AF65-F5344CB8AC3E}">
        <p14:creationId xmlns:p14="http://schemas.microsoft.com/office/powerpoint/2010/main" val="116038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9F2B3A-8FAB-4ABF-8E5A-D1B7F8BB41E4}"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7A34FB-62A9-4A8D-97DE-4DF408B0D0A2}" type="slidenum">
              <a:rPr lang="en-US" altLang="en-US"/>
              <a:pPr>
                <a:defRPr/>
              </a:pPr>
              <a:t>‹#›</a:t>
            </a:fld>
            <a:endParaRPr lang="en-US" altLang="en-US" dirty="0"/>
          </a:p>
        </p:txBody>
      </p:sp>
    </p:spTree>
    <p:extLst>
      <p:ext uri="{BB962C8B-B14F-4D97-AF65-F5344CB8AC3E}">
        <p14:creationId xmlns:p14="http://schemas.microsoft.com/office/powerpoint/2010/main" val="2120748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C895A3-1736-41D4-8FE2-00C616EFD7BD}" type="datetime1">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609C37-C664-4959-899A-BEA76D7F8F9C}" type="slidenum">
              <a:rPr lang="en-US" altLang="en-US"/>
              <a:pPr>
                <a:defRPr/>
              </a:pPr>
              <a:t>‹#›</a:t>
            </a:fld>
            <a:endParaRPr lang="en-US" altLang="en-US" dirty="0"/>
          </a:p>
        </p:txBody>
      </p:sp>
    </p:spTree>
    <p:extLst>
      <p:ext uri="{BB962C8B-B14F-4D97-AF65-F5344CB8AC3E}">
        <p14:creationId xmlns:p14="http://schemas.microsoft.com/office/powerpoint/2010/main" val="1578613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r>
              <a:rPr lang="en-US" noProof="0" dirty="0"/>
              <a:t>Click icon to add clip art</a:t>
            </a:r>
          </a:p>
        </p:txBody>
      </p:sp>
      <p:sp>
        <p:nvSpPr>
          <p:cNvPr id="5" name="Date Placeholder 4"/>
          <p:cNvSpPr>
            <a:spLocks noGrp="1" noChangeArrowheads="1"/>
          </p:cNvSpPr>
          <p:nvPr>
            <p:ph type="dt" sz="half" idx="10"/>
          </p:nvPr>
        </p:nvSpPr>
        <p:spPr/>
        <p:txBody>
          <a:bodyPr/>
          <a:lstStyle>
            <a:lvl1pPr>
              <a:defRPr/>
            </a:lvl1pPr>
          </a:lstStyle>
          <a:p>
            <a:pPr>
              <a:defRPr/>
            </a:pPr>
            <a:fld id="{6062A29E-36D2-4D1F-BC27-5B2DA4488925}" type="datetime1">
              <a:rPr lang="en-US"/>
              <a:pPr>
                <a:defRPr/>
              </a:pPr>
              <a:t>1/11/2019</a:t>
            </a:fld>
            <a:endParaRPr lang="en-US" dirty="0"/>
          </a:p>
        </p:txBody>
      </p:sp>
      <p:sp>
        <p:nvSpPr>
          <p:cNvPr id="6" name="Footer Placeholder 5"/>
          <p:cNvSpPr>
            <a:spLocks noGrp="1" noChangeArrowheads="1"/>
          </p:cNvSpPr>
          <p:nvPr>
            <p:ph type="ftr" sz="quarter" idx="11"/>
          </p:nvPr>
        </p:nvSpPr>
        <p:spPr/>
        <p:txBody>
          <a:bodyPr/>
          <a:lstStyle>
            <a:lvl1pPr>
              <a:defRPr dirty="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B6B062B4-A6FF-4938-A8C3-637EAD27CBF2}" type="slidenum">
              <a:rPr lang="en-US" altLang="en-US"/>
              <a:pPr>
                <a:defRPr/>
              </a:pPr>
              <a:t>‹#›</a:t>
            </a:fld>
            <a:endParaRPr lang="en-US" altLang="en-US" dirty="0"/>
          </a:p>
        </p:txBody>
      </p:sp>
    </p:spTree>
    <p:extLst>
      <p:ext uri="{BB962C8B-B14F-4D97-AF65-F5344CB8AC3E}">
        <p14:creationId xmlns:p14="http://schemas.microsoft.com/office/powerpoint/2010/main" val="5100332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025E8-AA27-4063-9327-10CCDCF65E5C}" type="slidenum">
              <a:rPr lang="en-US"/>
              <a:pPr>
                <a:defRPr/>
              </a:pPr>
              <a:t>‹#›</a:t>
            </a:fld>
            <a:endParaRPr lang="en-US" dirty="0"/>
          </a:p>
        </p:txBody>
      </p:sp>
    </p:spTree>
    <p:extLst>
      <p:ext uri="{BB962C8B-B14F-4D97-AF65-F5344CB8AC3E}">
        <p14:creationId xmlns:p14="http://schemas.microsoft.com/office/powerpoint/2010/main" val="1887996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2EFA11-0644-4CCC-AC5F-7F54BEA970F0}" type="slidenum">
              <a:rPr lang="en-US"/>
              <a:pPr>
                <a:defRPr/>
              </a:pPr>
              <a:t>‹#›</a:t>
            </a:fld>
            <a:endParaRPr lang="en-US" dirty="0"/>
          </a:p>
        </p:txBody>
      </p:sp>
    </p:spTree>
    <p:extLst>
      <p:ext uri="{BB962C8B-B14F-4D97-AF65-F5344CB8AC3E}">
        <p14:creationId xmlns:p14="http://schemas.microsoft.com/office/powerpoint/2010/main" val="41596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C6F6C60-E499-4E46-9CCC-261B11BE0A6A}" type="datetime1">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8FBB70-3EFA-4345-9E09-79AA23A7F041}" type="slidenum">
              <a:rPr lang="en-US" altLang="en-US"/>
              <a:pPr>
                <a:defRPr/>
              </a:pPr>
              <a:t>‹#›</a:t>
            </a:fld>
            <a:endParaRPr lang="en-US" altLang="en-US" dirty="0"/>
          </a:p>
        </p:txBody>
      </p:sp>
    </p:spTree>
    <p:extLst>
      <p:ext uri="{BB962C8B-B14F-4D97-AF65-F5344CB8AC3E}">
        <p14:creationId xmlns:p14="http://schemas.microsoft.com/office/powerpoint/2010/main" val="1389188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9B1C6E-9585-4035-84A6-2C287EB8C3EA}" type="slidenum">
              <a:rPr lang="en-US"/>
              <a:pPr>
                <a:defRPr/>
              </a:pPr>
              <a:t>‹#›</a:t>
            </a:fld>
            <a:endParaRPr lang="en-US" dirty="0"/>
          </a:p>
        </p:txBody>
      </p:sp>
    </p:spTree>
    <p:extLst>
      <p:ext uri="{BB962C8B-B14F-4D97-AF65-F5344CB8AC3E}">
        <p14:creationId xmlns:p14="http://schemas.microsoft.com/office/powerpoint/2010/main" val="1718821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23463F-5B47-4C90-B3A1-9D47675154FA}" type="slidenum">
              <a:rPr lang="en-US"/>
              <a:pPr>
                <a:defRPr/>
              </a:pPr>
              <a:t>‹#›</a:t>
            </a:fld>
            <a:endParaRPr lang="en-US" dirty="0"/>
          </a:p>
        </p:txBody>
      </p:sp>
    </p:spTree>
    <p:extLst>
      <p:ext uri="{BB962C8B-B14F-4D97-AF65-F5344CB8AC3E}">
        <p14:creationId xmlns:p14="http://schemas.microsoft.com/office/powerpoint/2010/main" val="3303659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F20F98-8263-41A0-809A-2D18FA89088D}" type="slidenum">
              <a:rPr lang="en-US"/>
              <a:pPr>
                <a:defRPr/>
              </a:pPr>
              <a:t>‹#›</a:t>
            </a:fld>
            <a:endParaRPr lang="en-US" dirty="0"/>
          </a:p>
        </p:txBody>
      </p:sp>
    </p:spTree>
    <p:extLst>
      <p:ext uri="{BB962C8B-B14F-4D97-AF65-F5344CB8AC3E}">
        <p14:creationId xmlns:p14="http://schemas.microsoft.com/office/powerpoint/2010/main" val="2215526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838B755-870A-44D9-877C-1E09F9C8D0B7}" type="slidenum">
              <a:rPr lang="en-US"/>
              <a:pPr>
                <a:defRPr/>
              </a:pPr>
              <a:t>‹#›</a:t>
            </a:fld>
            <a:endParaRPr lang="en-US" dirty="0"/>
          </a:p>
        </p:txBody>
      </p:sp>
    </p:spTree>
    <p:extLst>
      <p:ext uri="{BB962C8B-B14F-4D97-AF65-F5344CB8AC3E}">
        <p14:creationId xmlns:p14="http://schemas.microsoft.com/office/powerpoint/2010/main" val="2722024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E0BAE2-5218-458C-B3F0-3BC7E0C92C80}" type="slidenum">
              <a:rPr lang="en-US"/>
              <a:pPr>
                <a:defRPr/>
              </a:pPr>
              <a:t>‹#›</a:t>
            </a:fld>
            <a:endParaRPr lang="en-US" dirty="0"/>
          </a:p>
        </p:txBody>
      </p:sp>
    </p:spTree>
    <p:extLst>
      <p:ext uri="{BB962C8B-B14F-4D97-AF65-F5344CB8AC3E}">
        <p14:creationId xmlns:p14="http://schemas.microsoft.com/office/powerpoint/2010/main" val="2850442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B6D195-122A-4F46-B907-64E3331C4C4F}" type="slidenum">
              <a:rPr lang="en-US"/>
              <a:pPr>
                <a:defRPr/>
              </a:pPr>
              <a:t>‹#›</a:t>
            </a:fld>
            <a:endParaRPr lang="en-US" dirty="0"/>
          </a:p>
        </p:txBody>
      </p:sp>
    </p:spTree>
    <p:extLst>
      <p:ext uri="{BB962C8B-B14F-4D97-AF65-F5344CB8AC3E}">
        <p14:creationId xmlns:p14="http://schemas.microsoft.com/office/powerpoint/2010/main" val="2780042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465892-AA4A-4235-A55A-9D15385D386E}" type="slidenum">
              <a:rPr lang="en-US"/>
              <a:pPr>
                <a:defRPr/>
              </a:pPr>
              <a:t>‹#›</a:t>
            </a:fld>
            <a:endParaRPr lang="en-US" dirty="0"/>
          </a:p>
        </p:txBody>
      </p:sp>
    </p:spTree>
    <p:extLst>
      <p:ext uri="{BB962C8B-B14F-4D97-AF65-F5344CB8AC3E}">
        <p14:creationId xmlns:p14="http://schemas.microsoft.com/office/powerpoint/2010/main" val="2145868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234C21-45B6-4990-BAEB-1ED16A8FBC90}" type="slidenum">
              <a:rPr lang="en-US"/>
              <a:pPr>
                <a:defRPr/>
              </a:pPr>
              <a:t>‹#›</a:t>
            </a:fld>
            <a:endParaRPr lang="en-US" dirty="0"/>
          </a:p>
        </p:txBody>
      </p:sp>
    </p:spTree>
    <p:extLst>
      <p:ext uri="{BB962C8B-B14F-4D97-AF65-F5344CB8AC3E}">
        <p14:creationId xmlns:p14="http://schemas.microsoft.com/office/powerpoint/2010/main" val="604805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5C0878-8525-426E-8CF6-91578C38A035}" type="slidenum">
              <a:rPr lang="en-US"/>
              <a:pPr>
                <a:defRPr/>
              </a:pPr>
              <a:t>‹#›</a:t>
            </a:fld>
            <a:endParaRPr lang="en-US" dirty="0"/>
          </a:p>
        </p:txBody>
      </p:sp>
    </p:spTree>
    <p:extLst>
      <p:ext uri="{BB962C8B-B14F-4D97-AF65-F5344CB8AC3E}">
        <p14:creationId xmlns:p14="http://schemas.microsoft.com/office/powerpoint/2010/main" val="1317189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5A2D51-9675-4E04-9491-535B36E4E783}" type="slidenum">
              <a:rPr lang="en-US"/>
              <a:pPr>
                <a:defRPr/>
              </a:pPr>
              <a:t>‹#›</a:t>
            </a:fld>
            <a:endParaRPr lang="en-US" dirty="0"/>
          </a:p>
        </p:txBody>
      </p:sp>
    </p:spTree>
    <p:extLst>
      <p:ext uri="{BB962C8B-B14F-4D97-AF65-F5344CB8AC3E}">
        <p14:creationId xmlns:p14="http://schemas.microsoft.com/office/powerpoint/2010/main" val="85009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A799BF-7E86-4544-8FC2-C180CEE3E652}" type="datetime1">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3497B4D-C05C-4686-A338-A346C8CB2C16}" type="slidenum">
              <a:rPr lang="en-US" altLang="en-US"/>
              <a:pPr>
                <a:defRPr/>
              </a:pPr>
              <a:t>‹#›</a:t>
            </a:fld>
            <a:endParaRPr lang="en-US" altLang="en-US" dirty="0"/>
          </a:p>
        </p:txBody>
      </p:sp>
    </p:spTree>
    <p:extLst>
      <p:ext uri="{BB962C8B-B14F-4D97-AF65-F5344CB8AC3E}">
        <p14:creationId xmlns:p14="http://schemas.microsoft.com/office/powerpoint/2010/main" val="1812938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5E813-CE16-4978-AC24-AB657150896E}" type="slidenum">
              <a:rPr lang="en-US"/>
              <a:pPr>
                <a:defRPr/>
              </a:pPr>
              <a:t>‹#›</a:t>
            </a:fld>
            <a:endParaRPr lang="en-US" dirty="0"/>
          </a:p>
        </p:txBody>
      </p:sp>
    </p:spTree>
    <p:extLst>
      <p:ext uri="{BB962C8B-B14F-4D97-AF65-F5344CB8AC3E}">
        <p14:creationId xmlns:p14="http://schemas.microsoft.com/office/powerpoint/2010/main" val="209837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8606AA-642F-40AA-971D-73F04714C91C}" type="slidenum">
              <a:rPr lang="en-US"/>
              <a:pPr>
                <a:defRPr/>
              </a:pPr>
              <a:t>‹#›</a:t>
            </a:fld>
            <a:endParaRPr lang="en-US" dirty="0"/>
          </a:p>
        </p:txBody>
      </p:sp>
    </p:spTree>
    <p:extLst>
      <p:ext uri="{BB962C8B-B14F-4D97-AF65-F5344CB8AC3E}">
        <p14:creationId xmlns:p14="http://schemas.microsoft.com/office/powerpoint/2010/main" val="1341037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16C28D-CEFD-4778-A16E-2CBE77E4E85D}" type="slidenum">
              <a:rPr lang="en-US"/>
              <a:pPr>
                <a:defRPr/>
              </a:pPr>
              <a:t>‹#›</a:t>
            </a:fld>
            <a:endParaRPr lang="en-US" dirty="0"/>
          </a:p>
        </p:txBody>
      </p:sp>
    </p:spTree>
    <p:extLst>
      <p:ext uri="{BB962C8B-B14F-4D97-AF65-F5344CB8AC3E}">
        <p14:creationId xmlns:p14="http://schemas.microsoft.com/office/powerpoint/2010/main" val="220557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FCE1F14-BBD1-4C99-A84E-5E97D9C63685}" type="slidenum">
              <a:rPr lang="en-US"/>
              <a:pPr>
                <a:defRPr/>
              </a:pPr>
              <a:t>‹#›</a:t>
            </a:fld>
            <a:endParaRPr lang="en-US" dirty="0"/>
          </a:p>
        </p:txBody>
      </p:sp>
    </p:spTree>
    <p:extLst>
      <p:ext uri="{BB962C8B-B14F-4D97-AF65-F5344CB8AC3E}">
        <p14:creationId xmlns:p14="http://schemas.microsoft.com/office/powerpoint/2010/main" val="722370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FD264A-54B1-43F0-B840-0E4BACCBBFF6}" type="slidenum">
              <a:rPr lang="en-US"/>
              <a:pPr>
                <a:defRPr/>
              </a:pPr>
              <a:t>‹#›</a:t>
            </a:fld>
            <a:endParaRPr lang="en-US" dirty="0"/>
          </a:p>
        </p:txBody>
      </p:sp>
    </p:spTree>
    <p:extLst>
      <p:ext uri="{BB962C8B-B14F-4D97-AF65-F5344CB8AC3E}">
        <p14:creationId xmlns:p14="http://schemas.microsoft.com/office/powerpoint/2010/main" val="2461981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50D00F0-741B-4A05-8FC1-7289DF05D72D}" type="slidenum">
              <a:rPr lang="en-US"/>
              <a:pPr>
                <a:defRPr/>
              </a:pPr>
              <a:t>‹#›</a:t>
            </a:fld>
            <a:endParaRPr lang="en-US" dirty="0"/>
          </a:p>
        </p:txBody>
      </p:sp>
    </p:spTree>
    <p:extLst>
      <p:ext uri="{BB962C8B-B14F-4D97-AF65-F5344CB8AC3E}">
        <p14:creationId xmlns:p14="http://schemas.microsoft.com/office/powerpoint/2010/main" val="65852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E919E3-E4DD-4DF8-BF06-6F1B8BB408DF}" type="slidenum">
              <a:rPr lang="en-US"/>
              <a:pPr>
                <a:defRPr/>
              </a:pPr>
              <a:t>‹#›</a:t>
            </a:fld>
            <a:endParaRPr lang="en-US" dirty="0"/>
          </a:p>
        </p:txBody>
      </p:sp>
    </p:spTree>
    <p:extLst>
      <p:ext uri="{BB962C8B-B14F-4D97-AF65-F5344CB8AC3E}">
        <p14:creationId xmlns:p14="http://schemas.microsoft.com/office/powerpoint/2010/main" val="3608031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D1FEFA-BC8F-41D8-8D34-368DC9D87088}" type="slidenum">
              <a:rPr lang="en-US"/>
              <a:pPr>
                <a:defRPr/>
              </a:pPr>
              <a:t>‹#›</a:t>
            </a:fld>
            <a:endParaRPr lang="en-US" dirty="0"/>
          </a:p>
        </p:txBody>
      </p:sp>
    </p:spTree>
    <p:extLst>
      <p:ext uri="{BB962C8B-B14F-4D97-AF65-F5344CB8AC3E}">
        <p14:creationId xmlns:p14="http://schemas.microsoft.com/office/powerpoint/2010/main" val="18379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09BC80-CA0F-4F17-B4C6-CA0B5F6D814B}" type="slidenum">
              <a:rPr lang="en-US"/>
              <a:pPr>
                <a:defRPr/>
              </a:pPr>
              <a:t>‹#›</a:t>
            </a:fld>
            <a:endParaRPr lang="en-US" dirty="0"/>
          </a:p>
        </p:txBody>
      </p:sp>
    </p:spTree>
    <p:extLst>
      <p:ext uri="{BB962C8B-B14F-4D97-AF65-F5344CB8AC3E}">
        <p14:creationId xmlns:p14="http://schemas.microsoft.com/office/powerpoint/2010/main" val="3993454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478C7D-7A18-49D2-A62F-354DAFC11036}" type="slidenum">
              <a:rPr lang="en-US"/>
              <a:pPr>
                <a:defRPr/>
              </a:pPr>
              <a:t>‹#›</a:t>
            </a:fld>
            <a:endParaRPr lang="en-US" dirty="0"/>
          </a:p>
        </p:txBody>
      </p:sp>
    </p:spTree>
    <p:extLst>
      <p:ext uri="{BB962C8B-B14F-4D97-AF65-F5344CB8AC3E}">
        <p14:creationId xmlns:p14="http://schemas.microsoft.com/office/powerpoint/2010/main" val="396509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17F5E8-2A67-425D-BE76-78805876EA2D}" type="datetime1">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8B0B9D-D21E-476E-9393-2EBDF35F4F10}" type="slidenum">
              <a:rPr lang="en-US" altLang="en-US"/>
              <a:pPr>
                <a:defRPr/>
              </a:pPr>
              <a:t>‹#›</a:t>
            </a:fld>
            <a:endParaRPr lang="en-US" altLang="en-US" dirty="0"/>
          </a:p>
        </p:txBody>
      </p:sp>
    </p:spTree>
    <p:extLst>
      <p:ext uri="{BB962C8B-B14F-4D97-AF65-F5344CB8AC3E}">
        <p14:creationId xmlns:p14="http://schemas.microsoft.com/office/powerpoint/2010/main" val="3733443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Date Placeholder 6"/>
          <p:cNvSpPr>
            <a:spLocks noGrp="1" noChangeArrowheads="1"/>
          </p:cNvSpPr>
          <p:nvPr>
            <p:ph type="dt" sz="half" idx="10"/>
          </p:nvPr>
        </p:nvSpPr>
        <p:spPr/>
        <p:txBody>
          <a:bodyPr/>
          <a:lstStyle>
            <a:lvl1pPr>
              <a:defRPr dirty="0"/>
            </a:lvl1pPr>
          </a:lstStyle>
          <a:p>
            <a:pPr>
              <a:defRPr/>
            </a:pPr>
            <a:endParaRPr lang="en-US"/>
          </a:p>
        </p:txBody>
      </p:sp>
      <p:sp>
        <p:nvSpPr>
          <p:cNvPr id="6" name="Footer Placeholder 7"/>
          <p:cNvSpPr>
            <a:spLocks noGrp="1" noChangeArrowheads="1"/>
          </p:cNvSpPr>
          <p:nvPr>
            <p:ph type="ftr" sz="quarter" idx="11"/>
          </p:nvPr>
        </p:nvSpPr>
        <p:spPr/>
        <p:txBody>
          <a:bodyPr/>
          <a:lstStyle>
            <a:lvl1pPr>
              <a:defRPr dirty="0"/>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pPr>
              <a:defRPr/>
            </a:pPr>
            <a:fld id="{D29E337A-54E4-4084-B7BA-81540300CEB8}" type="slidenum">
              <a:rPr lang="en-US"/>
              <a:pPr>
                <a:defRPr/>
              </a:pPr>
              <a:t>‹#›</a:t>
            </a:fld>
            <a:endParaRPr lang="en-US" dirty="0"/>
          </a:p>
        </p:txBody>
      </p:sp>
    </p:spTree>
    <p:extLst>
      <p:ext uri="{BB962C8B-B14F-4D97-AF65-F5344CB8AC3E}">
        <p14:creationId xmlns:p14="http://schemas.microsoft.com/office/powerpoint/2010/main" val="12405849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49ED6-16F6-45F7-A1FC-9E727D29E231}"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28F5FA-6C43-456A-99EF-AFFFD1774A31}" type="slidenum">
              <a:rPr lang="en-US" altLang="en-US"/>
              <a:pPr>
                <a:defRPr/>
              </a:pPr>
              <a:t>‹#›</a:t>
            </a:fld>
            <a:endParaRPr lang="en-US" altLang="en-US" dirty="0"/>
          </a:p>
        </p:txBody>
      </p:sp>
    </p:spTree>
    <p:extLst>
      <p:ext uri="{BB962C8B-B14F-4D97-AF65-F5344CB8AC3E}">
        <p14:creationId xmlns:p14="http://schemas.microsoft.com/office/powerpoint/2010/main" val="100994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2D1E9F-87D6-4738-A2AE-012353BEEA8D}"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0FE67B-FC27-4186-A2C1-FE5B31223858}" type="slidenum">
              <a:rPr lang="en-US" altLang="en-US"/>
              <a:pPr>
                <a:defRPr/>
              </a:pPr>
              <a:t>‹#›</a:t>
            </a:fld>
            <a:endParaRPr lang="en-US" altLang="en-US" dirty="0"/>
          </a:p>
        </p:txBody>
      </p:sp>
    </p:spTree>
    <p:extLst>
      <p:ext uri="{BB962C8B-B14F-4D97-AF65-F5344CB8AC3E}">
        <p14:creationId xmlns:p14="http://schemas.microsoft.com/office/powerpoint/2010/main" val="42206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9D8FA21-A435-4856-BECF-174DE74BA727}" type="datetime1">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4526994-9E54-4407-8779-DA79A451FAA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92102" r:id="rId1"/>
    <p:sldLayoutId id="2147492103" r:id="rId2"/>
    <p:sldLayoutId id="2147492104" r:id="rId3"/>
    <p:sldLayoutId id="2147492105" r:id="rId4"/>
    <p:sldLayoutId id="2147492106" r:id="rId5"/>
    <p:sldLayoutId id="2147492107" r:id="rId6"/>
    <p:sldLayoutId id="2147492108" r:id="rId7"/>
    <p:sldLayoutId id="2147492109" r:id="rId8"/>
    <p:sldLayoutId id="2147492110" r:id="rId9"/>
    <p:sldLayoutId id="2147492111" r:id="rId10"/>
    <p:sldLayoutId id="2147492112" r:id="rId11"/>
    <p:sldLayoutId id="2147492168"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41E91D4-01CC-4AF2-844E-7723ADB90482}" type="datetime1">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53C13AD-2EA5-4D79-8B3C-C2DB01DF8F0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92113" r:id="rId1"/>
    <p:sldLayoutId id="2147492114" r:id="rId2"/>
    <p:sldLayoutId id="2147492115" r:id="rId3"/>
    <p:sldLayoutId id="2147492116" r:id="rId4"/>
    <p:sldLayoutId id="2147492117" r:id="rId5"/>
    <p:sldLayoutId id="2147492118" r:id="rId6"/>
    <p:sldLayoutId id="2147492119" r:id="rId7"/>
    <p:sldLayoutId id="2147492120" r:id="rId8"/>
    <p:sldLayoutId id="2147492121" r:id="rId9"/>
    <p:sldLayoutId id="2147492122" r:id="rId10"/>
    <p:sldLayoutId id="214749212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ECA66A1-9FF0-476A-A134-C8D4D84B7487}" type="datetime1">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76CE8EE-55CE-48F9-A77A-272BFAD5F2F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92124" r:id="rId1"/>
    <p:sldLayoutId id="2147492125" r:id="rId2"/>
    <p:sldLayoutId id="2147492126" r:id="rId3"/>
    <p:sldLayoutId id="2147492127" r:id="rId4"/>
    <p:sldLayoutId id="2147492128" r:id="rId5"/>
    <p:sldLayoutId id="2147492129" r:id="rId6"/>
    <p:sldLayoutId id="2147492130" r:id="rId7"/>
    <p:sldLayoutId id="2147492131" r:id="rId8"/>
    <p:sldLayoutId id="2147492132" r:id="rId9"/>
    <p:sldLayoutId id="2147492133" r:id="rId10"/>
    <p:sldLayoutId id="2147492134" r:id="rId11"/>
    <p:sldLayoutId id="2147492169"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F0972F3-58D4-4786-8385-A7F7FC3124C5}" type="datetime1">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FAE4AEB-C433-4C7D-B22D-36D8C1ECF60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92135" r:id="rId1"/>
    <p:sldLayoutId id="2147492136" r:id="rId2"/>
    <p:sldLayoutId id="2147492137" r:id="rId3"/>
    <p:sldLayoutId id="2147492138" r:id="rId4"/>
    <p:sldLayoutId id="2147492139" r:id="rId5"/>
    <p:sldLayoutId id="2147492140" r:id="rId6"/>
    <p:sldLayoutId id="2147492141" r:id="rId7"/>
    <p:sldLayoutId id="2147492142" r:id="rId8"/>
    <p:sldLayoutId id="2147492143" r:id="rId9"/>
    <p:sldLayoutId id="2147492144" r:id="rId10"/>
    <p:sldLayoutId id="2147492145" r:id="rId11"/>
    <p:sldLayoutId id="214749217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6DFDD1-5084-4990-8742-BA10D59491B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2146" r:id="rId1"/>
    <p:sldLayoutId id="2147492147" r:id="rId2"/>
    <p:sldLayoutId id="2147492148" r:id="rId3"/>
    <p:sldLayoutId id="2147492149" r:id="rId4"/>
    <p:sldLayoutId id="2147492150" r:id="rId5"/>
    <p:sldLayoutId id="2147492151" r:id="rId6"/>
    <p:sldLayoutId id="2147492152" r:id="rId7"/>
    <p:sldLayoutId id="2147492153" r:id="rId8"/>
    <p:sldLayoutId id="2147492154" r:id="rId9"/>
    <p:sldLayoutId id="2147492155" r:id="rId10"/>
    <p:sldLayoutId id="21474921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61E16B2-2616-4404-8C8D-2C8FC877C9DA}" type="datetimeFigureOut">
              <a:rPr lang="en-US"/>
              <a:pPr>
                <a:defRPr/>
              </a:pPr>
              <a:t>1/11/2019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9FF4C4F-D9D6-49B0-923F-C30571CD2BB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92157" r:id="rId1"/>
    <p:sldLayoutId id="2147492158" r:id="rId2"/>
    <p:sldLayoutId id="2147492159" r:id="rId3"/>
    <p:sldLayoutId id="2147492160" r:id="rId4"/>
    <p:sldLayoutId id="2147492161" r:id="rId5"/>
    <p:sldLayoutId id="2147492162" r:id="rId6"/>
    <p:sldLayoutId id="2147492163" r:id="rId7"/>
    <p:sldLayoutId id="2147492164" r:id="rId8"/>
    <p:sldLayoutId id="2147492165" r:id="rId9"/>
    <p:sldLayoutId id="2147492166" r:id="rId10"/>
    <p:sldLayoutId id="2147492167" r:id="rId11"/>
    <p:sldLayoutId id="214749217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3.png"/><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4.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5.e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6.e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17.emf"/><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9.emf"/><Relationship Id="rId4" Type="http://schemas.openxmlformats.org/officeDocument/2006/relationships/oleObject" Target="../embeddings/oleObject1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2.emf"/><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32.xml"/><Relationship Id="rId7" Type="http://schemas.openxmlformats.org/officeDocument/2006/relationships/image" Target="../media/image24.emf"/><Relationship Id="rId2" Type="http://schemas.openxmlformats.org/officeDocument/2006/relationships/slideLayout" Target="../slideLayouts/slideLayout25.xml"/><Relationship Id="rId1" Type="http://schemas.openxmlformats.org/officeDocument/2006/relationships/vmlDrawing" Target="../drawings/vmlDrawing12.vml"/><Relationship Id="rId6" Type="http://schemas.openxmlformats.org/officeDocument/2006/relationships/oleObject" Target="../embeddings/oleObject15.bin"/><Relationship Id="rId5" Type="http://schemas.openxmlformats.org/officeDocument/2006/relationships/image" Target="../media/image23.emf"/><Relationship Id="rId4" Type="http://schemas.openxmlformats.org/officeDocument/2006/relationships/oleObject" Target="../embeddings/oleObject14.bin"/><Relationship Id="rId9" Type="http://schemas.openxmlformats.org/officeDocument/2006/relationships/image" Target="../media/image2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1447800"/>
            <a:ext cx="8458200" cy="369888"/>
          </a:xfrm>
          <a:prstGeom prst="rect">
            <a:avLst/>
          </a:prstGeom>
          <a:noFill/>
        </p:spPr>
        <p:txBody>
          <a:bodyPr>
            <a:spAutoFit/>
          </a:bodyPr>
          <a:lstStyle/>
          <a:p>
            <a:pPr eaLnBrk="1" hangingPunct="1">
              <a:defRPr/>
            </a:pPr>
            <a:endParaRPr lang="en-US" dirty="0">
              <a:solidFill>
                <a:prstClr val="black"/>
              </a:solidFill>
              <a:latin typeface="Arial" pitchFamily="34" charset="0"/>
              <a:cs typeface="+mn-cs"/>
            </a:endParaRPr>
          </a:p>
        </p:txBody>
      </p:sp>
      <p:sp>
        <p:nvSpPr>
          <p:cNvPr id="2" name="Rectangle 1"/>
          <p:cNvSpPr/>
          <p:nvPr/>
        </p:nvSpPr>
        <p:spPr>
          <a:xfrm>
            <a:off x="0" y="5562600"/>
            <a:ext cx="9144000" cy="838200"/>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sp>
        <p:nvSpPr>
          <p:cNvPr id="3" name="Text Box 13"/>
          <p:cNvSpPr txBox="1">
            <a:spLocks noChangeArrowheads="1"/>
          </p:cNvSpPr>
          <p:nvPr/>
        </p:nvSpPr>
        <p:spPr bwMode="auto">
          <a:xfrm>
            <a:off x="1539875" y="5919788"/>
            <a:ext cx="6292850" cy="944562"/>
          </a:xfrm>
          <a:prstGeom prst="rect">
            <a:avLst/>
          </a:prstGeom>
          <a:noFill/>
          <a:ln>
            <a:noFill/>
          </a:ln>
          <a:extLst>
            <a:ext uri="{909E8E84-426E-40dd-AFC4-6F175D3DCCD1}"/>
            <a:ext uri="{91240B29-F687-4f45-9708-019B960494DF}"/>
          </a:extLst>
        </p:spPr>
        <p:txBody>
          <a:bodyPr>
            <a:spAutoFit/>
          </a:bodyPr>
          <a:lstStyle>
            <a:lvl1pPr marL="231775" indent="-231775" eaLnBrk="0" hangingPunct="0">
              <a:spcBef>
                <a:spcPct val="20000"/>
              </a:spcBef>
              <a:buFont typeface="Arial" charset="0"/>
              <a:buChar char="•"/>
              <a:tabLst>
                <a:tab pos="508000" algn="l"/>
                <a:tab pos="103028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508000" algn="l"/>
                <a:tab pos="103028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508000" algn="l"/>
                <a:tab pos="103028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508000" algn="l"/>
                <a:tab pos="103028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508000" algn="l"/>
                <a:tab pos="103028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508000" algn="l"/>
                <a:tab pos="103028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508000" algn="l"/>
                <a:tab pos="103028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508000" algn="l"/>
                <a:tab pos="103028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508000" algn="l"/>
                <a:tab pos="1030288" algn="l"/>
              </a:tabLst>
              <a:defRPr sz="2000">
                <a:solidFill>
                  <a:schemeClr val="tx1"/>
                </a:solidFill>
                <a:latin typeface="Calibri" pitchFamily="34" charset="0"/>
              </a:defRPr>
            </a:lvl9pPr>
          </a:lstStyle>
          <a:p>
            <a:pPr algn="ctr">
              <a:lnSpc>
                <a:spcPct val="60000"/>
              </a:lnSpc>
              <a:spcBef>
                <a:spcPct val="45000"/>
              </a:spcBef>
              <a:buFontTx/>
              <a:buNone/>
              <a:defRPr/>
            </a:pPr>
            <a:r>
              <a:rPr lang="en-US" altLang="en-US" sz="1600" dirty="0" smtClean="0">
                <a:solidFill>
                  <a:srgbClr val="FFFFFF"/>
                </a:solidFill>
                <a:latin typeface="Minion Pro"/>
                <a:cs typeface="Minion Pro"/>
              </a:rPr>
              <a:t>House Ways &amp; Means Higher Ed &amp; Tech College Subcommittee </a:t>
            </a:r>
          </a:p>
          <a:p>
            <a:pPr algn="ctr">
              <a:lnSpc>
                <a:spcPct val="60000"/>
              </a:lnSpc>
              <a:spcBef>
                <a:spcPct val="45000"/>
              </a:spcBef>
              <a:buFontTx/>
              <a:buNone/>
              <a:defRPr/>
            </a:pPr>
            <a:r>
              <a:rPr lang="en-US" altLang="en-US" sz="1600" dirty="0" smtClean="0">
                <a:solidFill>
                  <a:srgbClr val="FFFFFF"/>
                </a:solidFill>
                <a:latin typeface="Minion Pro"/>
                <a:cs typeface="Minion Pro"/>
              </a:rPr>
              <a:t>Budget Meeting for FY2019-20</a:t>
            </a:r>
            <a:endParaRPr lang="en-US" altLang="en-US" sz="1400" dirty="0" smtClean="0">
              <a:solidFill>
                <a:srgbClr val="FFFFFF"/>
              </a:solidFill>
              <a:latin typeface="Minion Pro"/>
              <a:cs typeface="Minion Pro"/>
            </a:endParaRPr>
          </a:p>
          <a:p>
            <a:pPr>
              <a:spcBef>
                <a:spcPct val="45000"/>
              </a:spcBef>
              <a:buFontTx/>
              <a:buNone/>
              <a:defRPr/>
            </a:pPr>
            <a:endParaRPr lang="en-US" altLang="en-US" sz="2000" b="1" dirty="0">
              <a:solidFill>
                <a:srgbClr val="000000"/>
              </a:solidFill>
              <a:latin typeface="Tahoma" pitchFamily="34" charset="0"/>
              <a:cs typeface="+mn-cs"/>
            </a:endParaRPr>
          </a:p>
        </p:txBody>
      </p:sp>
      <p:sp>
        <p:nvSpPr>
          <p:cNvPr id="12293" name="Text Box 4"/>
          <p:cNvSpPr txBox="1">
            <a:spLocks noChangeArrowheads="1"/>
          </p:cNvSpPr>
          <p:nvPr/>
        </p:nvSpPr>
        <p:spPr bwMode="auto">
          <a:xfrm>
            <a:off x="1517650" y="5516563"/>
            <a:ext cx="63706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a:solidFill>
                  <a:srgbClr val="FFFFFF"/>
                </a:solidFill>
                <a:latin typeface="Minion Pro" pitchFamily="18" charset="0"/>
                <a:ea typeface="Minion Pro" pitchFamily="18" charset="0"/>
                <a:cs typeface="Minion Pro" pitchFamily="18" charset="0"/>
              </a:rPr>
              <a:t>FRANCIS MARION UNIVERSITY</a:t>
            </a:r>
          </a:p>
        </p:txBody>
      </p:sp>
      <p:pic>
        <p:nvPicPr>
          <p:cNvPr id="12294" name="Picture 5" descr="FM Mark-4b-RedF.WhiteM.ai"/>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958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eaLnBrk="1" hangingPunct="1">
              <a:defRPr/>
            </a:pPr>
            <a:r>
              <a:rPr lang="en-US" dirty="0">
                <a:solidFill>
                  <a:schemeClr val="bg1"/>
                </a:solidFill>
              </a:rPr>
              <a:t>Anticipated Funding</a:t>
            </a:r>
            <a:br>
              <a:rPr lang="en-US" dirty="0">
                <a:solidFill>
                  <a:schemeClr val="bg1"/>
                </a:solidFill>
              </a:rPr>
            </a:br>
            <a:r>
              <a:rPr lang="en-US" dirty="0">
                <a:solidFill>
                  <a:schemeClr val="bg1"/>
                </a:solidFill>
              </a:rPr>
              <a:t>FY </a:t>
            </a:r>
            <a:r>
              <a:rPr lang="en-US" dirty="0" smtClean="0">
                <a:solidFill>
                  <a:schemeClr val="bg1"/>
                </a:solidFill>
              </a:rPr>
              <a:t>19-20</a:t>
            </a:r>
            <a:endParaRPr lang="en-US" dirty="0">
              <a:solidFill>
                <a:schemeClr val="bg1"/>
              </a:solidFill>
            </a:endParaRPr>
          </a:p>
        </p:txBody>
      </p:sp>
      <p:sp>
        <p:nvSpPr>
          <p:cNvPr id="30723" name="TextBox 10"/>
          <p:cNvSpPr txBox="1">
            <a:spLocks noChangeArrowheads="1"/>
          </p:cNvSpPr>
          <p:nvPr/>
        </p:nvSpPr>
        <p:spPr bwMode="auto">
          <a:xfrm>
            <a:off x="3429000" y="1203325"/>
            <a:ext cx="5953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Total  Anticipated Resources = $76,678,351</a:t>
            </a:r>
          </a:p>
        </p:txBody>
      </p:sp>
      <p:sp>
        <p:nvSpPr>
          <p:cNvPr id="30724"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10</a:t>
            </a:r>
          </a:p>
        </p:txBody>
      </p:sp>
      <p:sp>
        <p:nvSpPr>
          <p:cNvPr id="30725" name="TextBox 2"/>
          <p:cNvSpPr txBox="1">
            <a:spLocks noChangeArrowheads="1"/>
          </p:cNvSpPr>
          <p:nvPr/>
        </p:nvSpPr>
        <p:spPr bwMode="auto">
          <a:xfrm>
            <a:off x="12700" y="6477000"/>
            <a:ext cx="791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solidFill>
                <a:schemeClr val="bg1"/>
              </a:solidFill>
            </a:endParaRPr>
          </a:p>
        </p:txBody>
      </p:sp>
      <p:graphicFrame>
        <p:nvGraphicFramePr>
          <p:cNvPr id="30726" name="Chart 9"/>
          <p:cNvGraphicFramePr>
            <a:graphicFrameLocks/>
          </p:cNvGraphicFramePr>
          <p:nvPr/>
        </p:nvGraphicFramePr>
        <p:xfrm>
          <a:off x="177800" y="1092200"/>
          <a:ext cx="8559800" cy="5384800"/>
        </p:xfrm>
        <a:graphic>
          <a:graphicData uri="http://schemas.openxmlformats.org/presentationml/2006/ole">
            <mc:AlternateContent xmlns:mc="http://schemas.openxmlformats.org/markup-compatibility/2006">
              <mc:Choice xmlns:v="urn:schemas-microsoft-com:vml" Requires="v">
                <p:oleObj spid="_x0000_s30727" name="Chart" r:id="rId4" imgW="8565622" imgH="5389331" progId="Excel.Chart.8">
                  <p:embed/>
                </p:oleObj>
              </mc:Choice>
              <mc:Fallback>
                <p:oleObj name="Chart" r:id="rId4" imgW="8565622" imgH="5389331" progId="Excel.Chart.8">
                  <p:embed/>
                  <p:pic>
                    <p:nvPicPr>
                      <p:cNvPr id="0" name="Char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092200"/>
                        <a:ext cx="85598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9525"/>
            <a:ext cx="8229600" cy="1143000"/>
          </a:xfrm>
        </p:spPr>
        <p:txBody>
          <a:bodyPr/>
          <a:lstStyle/>
          <a:p>
            <a:pPr eaLnBrk="1" hangingPunct="1"/>
            <a:r>
              <a:rPr lang="en-US" altLang="en-US" sz="4000" smtClean="0">
                <a:solidFill>
                  <a:schemeClr val="bg1"/>
                </a:solidFill>
              </a:rPr>
              <a:t>Anticipated Expenditure Budget</a:t>
            </a:r>
            <a:br>
              <a:rPr lang="en-US" altLang="en-US" sz="4000" smtClean="0">
                <a:solidFill>
                  <a:schemeClr val="bg1"/>
                </a:solidFill>
              </a:rPr>
            </a:br>
            <a:r>
              <a:rPr lang="en-US" altLang="en-US" sz="4000" smtClean="0">
                <a:solidFill>
                  <a:schemeClr val="bg1"/>
                </a:solidFill>
              </a:rPr>
              <a:t>FY 19-20</a:t>
            </a:r>
            <a:endParaRPr lang="en-US" altLang="en-US" sz="4000" smtClean="0"/>
          </a:p>
        </p:txBody>
      </p:sp>
      <p:sp>
        <p:nvSpPr>
          <p:cNvPr id="32771" name="TextBox 6"/>
          <p:cNvSpPr txBox="1">
            <a:spLocks noChangeArrowheads="1"/>
          </p:cNvSpPr>
          <p:nvPr/>
        </p:nvSpPr>
        <p:spPr bwMode="auto">
          <a:xfrm>
            <a:off x="6019800" y="1133475"/>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t>FY19-20 Operating Expenditures = $81,748,088</a:t>
            </a:r>
          </a:p>
        </p:txBody>
      </p:sp>
      <p:sp>
        <p:nvSpPr>
          <p:cNvPr id="32772"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11</a:t>
            </a:r>
          </a:p>
        </p:txBody>
      </p:sp>
      <p:graphicFrame>
        <p:nvGraphicFramePr>
          <p:cNvPr id="32773" name="Chart 7"/>
          <p:cNvGraphicFramePr>
            <a:graphicFrameLocks/>
          </p:cNvGraphicFramePr>
          <p:nvPr/>
        </p:nvGraphicFramePr>
        <p:xfrm>
          <a:off x="101600" y="649288"/>
          <a:ext cx="8926513" cy="6127750"/>
        </p:xfrm>
        <a:graphic>
          <a:graphicData uri="http://schemas.openxmlformats.org/presentationml/2006/ole">
            <mc:AlternateContent xmlns:mc="http://schemas.openxmlformats.org/markup-compatibility/2006">
              <mc:Choice xmlns:v="urn:schemas-microsoft-com:vml" Requires="v">
                <p:oleObj spid="_x0000_s32774" name="Chart" r:id="rId4" imgW="8931414" imgH="6133108" progId="Excel.Chart.8">
                  <p:embed/>
                </p:oleObj>
              </mc:Choice>
              <mc:Fallback>
                <p:oleObj name="Chart" r:id="rId4" imgW="8931414" imgH="6133108" progId="Excel.Chart.8">
                  <p:embed/>
                  <p:pic>
                    <p:nvPicPr>
                      <p:cNvPr id="0" name="Char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649288"/>
                        <a:ext cx="8926513"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0"/>
            <a:ext cx="8229600" cy="1143000"/>
          </a:xfrm>
        </p:spPr>
        <p:txBody>
          <a:bodyPr>
            <a:normAutofit fontScale="90000"/>
          </a:bodyPr>
          <a:lstStyle/>
          <a:p>
            <a:pPr>
              <a:defRPr/>
            </a:pPr>
            <a:r>
              <a:rPr lang="en-US" dirty="0">
                <a:solidFill>
                  <a:schemeClr val="bg1"/>
                </a:solidFill>
              </a:rPr>
              <a:t>Recurring Appropriations Request </a:t>
            </a:r>
            <a:br>
              <a:rPr lang="en-US" dirty="0">
                <a:solidFill>
                  <a:schemeClr val="bg1"/>
                </a:solidFill>
              </a:rPr>
            </a:br>
            <a:r>
              <a:rPr lang="en-US" dirty="0">
                <a:solidFill>
                  <a:schemeClr val="bg1"/>
                </a:solidFill>
              </a:rPr>
              <a:t>FY </a:t>
            </a:r>
            <a:r>
              <a:rPr lang="en-US" dirty="0" smtClean="0">
                <a:solidFill>
                  <a:schemeClr val="bg1"/>
                </a:solidFill>
              </a:rPr>
              <a:t>20</a:t>
            </a:r>
            <a:endParaRPr lang="en-US" dirty="0">
              <a:solidFill>
                <a:schemeClr val="bg1"/>
              </a:solidFill>
            </a:endParaRPr>
          </a:p>
        </p:txBody>
      </p:sp>
      <p:sp>
        <p:nvSpPr>
          <p:cNvPr id="34819"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12</a:t>
            </a:r>
          </a:p>
        </p:txBody>
      </p:sp>
      <p:graphicFrame>
        <p:nvGraphicFramePr>
          <p:cNvPr id="6" name="Table 5"/>
          <p:cNvGraphicFramePr>
            <a:graphicFrameLocks noGrp="1"/>
          </p:cNvGraphicFramePr>
          <p:nvPr/>
        </p:nvGraphicFramePr>
        <p:xfrm>
          <a:off x="152400" y="1447800"/>
          <a:ext cx="8839200" cy="4572000"/>
        </p:xfrm>
        <a:graphic>
          <a:graphicData uri="http://schemas.openxmlformats.org/drawingml/2006/table">
            <a:tbl>
              <a:tblPr firstRow="1" bandRow="1">
                <a:tableStyleId>{5C22544A-7EE6-4342-B048-85BDC9FD1C3A}</a:tableStyleId>
              </a:tblPr>
              <a:tblGrid>
                <a:gridCol w="1240672">
                  <a:extLst>
                    <a:ext uri="{9D8B030D-6E8A-4147-A177-3AD203B41FA5}">
                      <a16:colId xmlns:a16="http://schemas.microsoft.com/office/drawing/2014/main" val="20000"/>
                    </a:ext>
                  </a:extLst>
                </a:gridCol>
                <a:gridCol w="1348353">
                  <a:extLst>
                    <a:ext uri="{9D8B030D-6E8A-4147-A177-3AD203B41FA5}">
                      <a16:colId xmlns:a16="http://schemas.microsoft.com/office/drawing/2014/main" val="20001"/>
                    </a:ext>
                  </a:extLst>
                </a:gridCol>
                <a:gridCol w="6250175">
                  <a:extLst>
                    <a:ext uri="{9D8B030D-6E8A-4147-A177-3AD203B41FA5}">
                      <a16:colId xmlns:a16="http://schemas.microsoft.com/office/drawing/2014/main" val="20002"/>
                    </a:ext>
                  </a:extLst>
                </a:gridCol>
              </a:tblGrid>
              <a:tr h="640051">
                <a:tc>
                  <a:txBody>
                    <a:bodyPr/>
                    <a:lstStyle/>
                    <a:p>
                      <a:r>
                        <a:rPr lang="en-US" sz="1600" dirty="0" smtClean="0">
                          <a:latin typeface="Cambria" panose="02040503050406030204" pitchFamily="18" charset="0"/>
                        </a:rPr>
                        <a:t>Request</a:t>
                      </a:r>
                      <a:endParaRPr lang="en-US" sz="1600" dirty="0">
                        <a:latin typeface="Cambria" panose="02040503050406030204" pitchFamily="18" charset="0"/>
                      </a:endParaRPr>
                    </a:p>
                  </a:txBody>
                  <a:tcPr marT="45701" marB="45701"/>
                </a:tc>
                <a:tc>
                  <a:txBody>
                    <a:bodyPr/>
                    <a:lstStyle/>
                    <a:p>
                      <a:r>
                        <a:rPr lang="en-US" sz="1600" dirty="0" smtClean="0">
                          <a:latin typeface="Cambria" panose="02040503050406030204" pitchFamily="18" charset="0"/>
                        </a:rPr>
                        <a:t>Amount Requested</a:t>
                      </a:r>
                      <a:endParaRPr lang="en-US" sz="1600" dirty="0">
                        <a:latin typeface="Cambria" panose="02040503050406030204" pitchFamily="18" charset="0"/>
                      </a:endParaRPr>
                    </a:p>
                  </a:txBody>
                  <a:tcPr marT="45701" marB="45701"/>
                </a:tc>
                <a:tc>
                  <a:txBody>
                    <a:bodyPr/>
                    <a:lstStyle/>
                    <a:p>
                      <a:r>
                        <a:rPr lang="en-US" sz="1600" dirty="0" smtClean="0">
                          <a:latin typeface="Cambria" panose="02040503050406030204" pitchFamily="18" charset="0"/>
                        </a:rPr>
                        <a:t>Description of Request</a:t>
                      </a:r>
                      <a:endParaRPr lang="en-US" sz="1600" dirty="0">
                        <a:latin typeface="Cambria" panose="02040503050406030204" pitchFamily="18" charset="0"/>
                      </a:endParaRPr>
                    </a:p>
                  </a:txBody>
                  <a:tcPr marT="45701" marB="45701"/>
                </a:tc>
                <a:extLst>
                  <a:ext uri="{0D108BD9-81ED-4DB2-BD59-A6C34878D82A}">
                    <a16:rowId xmlns:a16="http://schemas.microsoft.com/office/drawing/2014/main" val="10000"/>
                  </a:ext>
                </a:extLst>
              </a:tr>
              <a:tr h="3931949">
                <a:tc>
                  <a:txBody>
                    <a:bodyPr/>
                    <a:lstStyle/>
                    <a:p>
                      <a:r>
                        <a:rPr lang="en-US" sz="1400" dirty="0" smtClean="0">
                          <a:latin typeface="Cambria" panose="02040503050406030204" pitchFamily="18" charset="0"/>
                        </a:rPr>
                        <a:t>Priority #1 – Mechanical Engineering</a:t>
                      </a:r>
                    </a:p>
                  </a:txBody>
                  <a:tcPr marT="45701" marB="45701"/>
                </a:tc>
                <a:tc>
                  <a:txBody>
                    <a:bodyPr/>
                    <a:lstStyle/>
                    <a:p>
                      <a:r>
                        <a:rPr lang="en-US" sz="1400" dirty="0" smtClean="0">
                          <a:latin typeface="Cambria" panose="02040503050406030204" pitchFamily="18" charset="0"/>
                        </a:rPr>
                        <a:t>$750,000</a:t>
                      </a:r>
                    </a:p>
                    <a:p>
                      <a:r>
                        <a:rPr lang="en-US" sz="1400" dirty="0" smtClean="0">
                          <a:latin typeface="Cambria" panose="02040503050406030204" pitchFamily="18" charset="0"/>
                        </a:rPr>
                        <a:t>(4 FTEs)</a:t>
                      </a:r>
                      <a:endParaRPr lang="en-US" sz="1400" dirty="0">
                        <a:latin typeface="Cambria" panose="02040503050406030204" pitchFamily="18" charset="0"/>
                      </a:endParaRPr>
                    </a:p>
                  </a:txBody>
                  <a:tcPr marT="45701" marB="457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effectLst/>
                          <a:latin typeface="Cambria" panose="02040503050406030204" pitchFamily="18" charset="0"/>
                          <a:ea typeface="+mn-ea"/>
                          <a:cs typeface="+mn-cs"/>
                        </a:rPr>
                        <a:t>Justification:  </a:t>
                      </a:r>
                      <a:r>
                        <a:rPr lang="en-US" sz="1400" kern="1200" dirty="0" smtClean="0">
                          <a:solidFill>
                            <a:schemeClr val="dk1"/>
                          </a:solidFill>
                          <a:effectLst/>
                          <a:latin typeface="Cambria" panose="02040503050406030204" pitchFamily="18" charset="0"/>
                          <a:ea typeface="+mn-ea"/>
                          <a:cs typeface="+mn-cs"/>
                        </a:rPr>
                        <a:t>This new program will address</a:t>
                      </a:r>
                      <a:r>
                        <a:rPr lang="en-US" sz="1400" kern="1200" baseline="0" dirty="0" smtClean="0">
                          <a:solidFill>
                            <a:schemeClr val="dk1"/>
                          </a:solidFill>
                          <a:effectLst/>
                          <a:latin typeface="Cambria" panose="02040503050406030204" pitchFamily="18" charset="0"/>
                          <a:ea typeface="+mn-ea"/>
                          <a:cs typeface="+mn-cs"/>
                        </a:rPr>
                        <a:t> the need for </a:t>
                      </a:r>
                      <a:r>
                        <a:rPr lang="en-US" sz="1400" kern="1200" dirty="0" smtClean="0">
                          <a:solidFill>
                            <a:schemeClr val="dk1"/>
                          </a:solidFill>
                          <a:effectLst/>
                          <a:latin typeface="Cambria" panose="02040503050406030204" pitchFamily="18" charset="0"/>
                          <a:ea typeface="+mn-ea"/>
                          <a:cs typeface="+mn-cs"/>
                        </a:rPr>
                        <a:t>mechanical engineers across the region.</a:t>
                      </a:r>
                      <a:r>
                        <a:rPr lang="en-US" sz="1400" kern="1200" baseline="0" dirty="0" smtClean="0">
                          <a:solidFill>
                            <a:schemeClr val="dk1"/>
                          </a:solidFill>
                          <a:effectLst/>
                          <a:latin typeface="Cambria" panose="02040503050406030204" pitchFamily="18" charset="0"/>
                          <a:ea typeface="+mn-ea"/>
                          <a:cs typeface="+mn-cs"/>
                        </a:rPr>
                        <a:t>  It will build upon existing programs in industrial e</a:t>
                      </a:r>
                      <a:r>
                        <a:rPr lang="en-US" sz="1400" kern="1200" dirty="0" smtClean="0">
                          <a:solidFill>
                            <a:schemeClr val="dk1"/>
                          </a:solidFill>
                          <a:effectLst/>
                          <a:latin typeface="Cambria" panose="02040503050406030204" pitchFamily="18" charset="0"/>
                          <a:ea typeface="+mn-ea"/>
                          <a:cs typeface="+mn-cs"/>
                        </a:rPr>
                        <a:t>ngineering and physics.  A number of manufacturers in our region have indicated that they have difficulty hiring and retaining mechanical engineers.  As 95% of our students are South Carolina residents, with 40% living in the Pee Dee, this program will address the need for engineers by</a:t>
                      </a:r>
                      <a:r>
                        <a:rPr lang="en-US" sz="1400" kern="1200" baseline="0" dirty="0" smtClean="0">
                          <a:solidFill>
                            <a:schemeClr val="dk1"/>
                          </a:solidFill>
                          <a:effectLst/>
                          <a:latin typeface="Cambria" panose="02040503050406030204" pitchFamily="18" charset="0"/>
                          <a:ea typeface="+mn-ea"/>
                          <a:cs typeface="+mn-cs"/>
                        </a:rPr>
                        <a:t> educating</a:t>
                      </a:r>
                      <a:r>
                        <a:rPr lang="en-US" sz="1400" kern="1200" dirty="0" smtClean="0">
                          <a:solidFill>
                            <a:schemeClr val="dk1"/>
                          </a:solidFill>
                          <a:effectLst/>
                          <a:latin typeface="Cambria" panose="02040503050406030204" pitchFamily="18" charset="0"/>
                          <a:ea typeface="+mn-ea"/>
                          <a:cs typeface="+mn-cs"/>
                        </a:rPr>
                        <a:t> local residents more likely to remain</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in the region after graduation.  </a:t>
                      </a:r>
                      <a:endParaRPr lang="en-US" sz="1400" b="1" kern="1200" dirty="0" smtClean="0">
                        <a:solidFill>
                          <a:schemeClr val="dk1"/>
                        </a:solidFill>
                        <a:effectLst/>
                        <a:latin typeface="Cambria" panose="02040503050406030204" pitchFamily="18" charset="0"/>
                        <a:ea typeface="+mn-ea"/>
                        <a:cs typeface="+mn-cs"/>
                      </a:endParaRPr>
                    </a:p>
                    <a:p>
                      <a:pPr algn="l"/>
                      <a:endParaRPr lang="en-US" sz="1400" b="1" kern="1200" dirty="0" smtClean="0">
                        <a:solidFill>
                          <a:schemeClr val="dk1"/>
                        </a:solidFill>
                        <a:effectLst/>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effectLst/>
                          <a:latin typeface="Cambria" panose="02040503050406030204" pitchFamily="18" charset="0"/>
                          <a:ea typeface="+mn-ea"/>
                          <a:cs typeface="+mn-cs"/>
                        </a:rPr>
                        <a:t>Methodology: </a:t>
                      </a:r>
                      <a:r>
                        <a:rPr lang="en-US" sz="1400" kern="1200" dirty="0" smtClean="0">
                          <a:solidFill>
                            <a:schemeClr val="dk1"/>
                          </a:solidFill>
                          <a:effectLst/>
                          <a:latin typeface="Cambria" panose="02040503050406030204" pitchFamily="18" charset="0"/>
                          <a:ea typeface="+mn-ea"/>
                          <a:cs typeface="+mn-cs"/>
                        </a:rPr>
                        <a:t>This request addresses objective 1.1.3 by providing base funding for a Mechanical Engineering Program.  The funds will be used to support the program with new faculty members and administrative support for the program.  The use of these funds will be evaluated on the ability to start the program and sustain</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future enrollment success.</a:t>
                      </a:r>
                      <a:endParaRPr lang="en-US" sz="1400" b="0" i="0" u="none" strike="noStrike" baseline="0" dirty="0" smtClean="0">
                        <a:latin typeface="Times New Roman" panose="02020603050405020304" pitchFamily="18" charset="0"/>
                      </a:endParaRPr>
                    </a:p>
                    <a:p>
                      <a:pPr algn="l"/>
                      <a:endParaRPr lang="en-US" sz="1400" b="1" kern="1200" dirty="0" smtClean="0">
                        <a:solidFill>
                          <a:schemeClr val="dk1"/>
                        </a:solidFill>
                        <a:effectLst/>
                        <a:latin typeface="Cambria" panose="02040503050406030204" pitchFamily="18" charset="0"/>
                        <a:ea typeface="+mn-ea"/>
                        <a:cs typeface="+mn-cs"/>
                      </a:endParaRPr>
                    </a:p>
                    <a:p>
                      <a:pPr algn="l"/>
                      <a:r>
                        <a:rPr lang="en-US" sz="1400" b="1" kern="1200" dirty="0" smtClean="0">
                          <a:solidFill>
                            <a:schemeClr val="dk1"/>
                          </a:solidFill>
                          <a:effectLst/>
                          <a:latin typeface="Cambria" panose="02040503050406030204" pitchFamily="18" charset="0"/>
                          <a:ea typeface="+mn-ea"/>
                          <a:cs typeface="+mn-cs"/>
                        </a:rPr>
                        <a:t>Potential Offset: </a:t>
                      </a:r>
                      <a:r>
                        <a:rPr lang="en-US" sz="1400" kern="1200" baseline="0" dirty="0" smtClean="0">
                          <a:solidFill>
                            <a:schemeClr val="dk1"/>
                          </a:solidFill>
                          <a:effectLst/>
                          <a:latin typeface="Cambria" panose="02040503050406030204" pitchFamily="18" charset="0"/>
                          <a:ea typeface="+mn-ea"/>
                          <a:cs typeface="+mn-cs"/>
                        </a:rPr>
                        <a:t>All potential offsets have been considered for this request.  </a:t>
                      </a:r>
                    </a:p>
                  </a:txBody>
                  <a:tcPr marT="45701" marB="45701"/>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52400" y="1447800"/>
          <a:ext cx="8839200" cy="4940300"/>
        </p:xfrm>
        <a:graphic>
          <a:graphicData uri="http://schemas.openxmlformats.org/drawingml/2006/table">
            <a:tbl>
              <a:tblPr firstRow="1" bandRow="1">
                <a:tableStyleId>{5C22544A-7EE6-4342-B048-85BDC9FD1C3A}</a:tableStyleId>
              </a:tblPr>
              <a:tblGrid>
                <a:gridCol w="1295399">
                  <a:extLst>
                    <a:ext uri="{9D8B030D-6E8A-4147-A177-3AD203B41FA5}">
                      <a16:colId xmlns:a16="http://schemas.microsoft.com/office/drawing/2014/main" val="20000"/>
                    </a:ext>
                  </a:extLst>
                </a:gridCol>
                <a:gridCol w="1285524">
                  <a:extLst>
                    <a:ext uri="{9D8B030D-6E8A-4147-A177-3AD203B41FA5}">
                      <a16:colId xmlns:a16="http://schemas.microsoft.com/office/drawing/2014/main" val="20001"/>
                    </a:ext>
                  </a:extLst>
                </a:gridCol>
                <a:gridCol w="6258277">
                  <a:extLst>
                    <a:ext uri="{9D8B030D-6E8A-4147-A177-3AD203B41FA5}">
                      <a16:colId xmlns:a16="http://schemas.microsoft.com/office/drawing/2014/main" val="20002"/>
                    </a:ext>
                  </a:extLst>
                </a:gridCol>
              </a:tblGrid>
              <a:tr h="1008447">
                <a:tc>
                  <a:txBody>
                    <a:bodyPr/>
                    <a:lstStyle/>
                    <a:p>
                      <a:r>
                        <a:rPr lang="en-US" sz="1600" dirty="0" smtClean="0">
                          <a:latin typeface="Cambria" panose="02040503050406030204" pitchFamily="18" charset="0"/>
                        </a:rPr>
                        <a:t>Request</a:t>
                      </a:r>
                      <a:endParaRPr lang="en-US" sz="1600" dirty="0">
                        <a:latin typeface="Cambria" panose="02040503050406030204" pitchFamily="18" charset="0"/>
                      </a:endParaRPr>
                    </a:p>
                  </a:txBody>
                  <a:tcPr marT="45692" marB="45692"/>
                </a:tc>
                <a:tc>
                  <a:txBody>
                    <a:bodyPr/>
                    <a:lstStyle/>
                    <a:p>
                      <a:r>
                        <a:rPr lang="en-US" sz="1600" dirty="0" smtClean="0">
                          <a:latin typeface="Cambria" panose="02040503050406030204" pitchFamily="18" charset="0"/>
                        </a:rPr>
                        <a:t>Amount Requested</a:t>
                      </a:r>
                      <a:endParaRPr lang="en-US" sz="1600" dirty="0">
                        <a:latin typeface="Cambria" panose="02040503050406030204" pitchFamily="18" charset="0"/>
                      </a:endParaRPr>
                    </a:p>
                  </a:txBody>
                  <a:tcPr marT="45692" marB="45692"/>
                </a:tc>
                <a:tc>
                  <a:txBody>
                    <a:bodyPr/>
                    <a:lstStyle/>
                    <a:p>
                      <a:r>
                        <a:rPr lang="en-US" sz="1400" dirty="0" smtClean="0">
                          <a:latin typeface="Cambria" panose="02040503050406030204" pitchFamily="18" charset="0"/>
                        </a:rPr>
                        <a:t>Description of Request</a:t>
                      </a:r>
                      <a:endParaRPr lang="en-US" sz="1400" dirty="0">
                        <a:latin typeface="Cambria" panose="02040503050406030204" pitchFamily="18" charset="0"/>
                      </a:endParaRPr>
                    </a:p>
                  </a:txBody>
                  <a:tcPr marT="45692" marB="45692"/>
                </a:tc>
                <a:extLst>
                  <a:ext uri="{0D108BD9-81ED-4DB2-BD59-A6C34878D82A}">
                    <a16:rowId xmlns:a16="http://schemas.microsoft.com/office/drawing/2014/main" val="10000"/>
                  </a:ext>
                </a:extLst>
              </a:tr>
              <a:tr h="3931853">
                <a:tc>
                  <a:txBody>
                    <a:bodyPr/>
                    <a:lstStyle/>
                    <a:p>
                      <a:r>
                        <a:rPr lang="en-US" sz="1400" dirty="0" smtClean="0">
                          <a:latin typeface="Cambria" panose="02040503050406030204" pitchFamily="18" charset="0"/>
                        </a:rPr>
                        <a:t>Priority #2 –</a:t>
                      </a:r>
                      <a:r>
                        <a:rPr lang="en-US" sz="1400" baseline="0" dirty="0" smtClean="0">
                          <a:latin typeface="Cambria" panose="02040503050406030204" pitchFamily="18" charset="0"/>
                        </a:rPr>
                        <a:t> Behavioral Health Clinic</a:t>
                      </a:r>
                      <a:endParaRPr lang="en-US" sz="1400" dirty="0" smtClean="0">
                        <a:latin typeface="Cambria" panose="02040503050406030204" pitchFamily="18" charset="0"/>
                      </a:endParaRPr>
                    </a:p>
                  </a:txBody>
                  <a:tcPr marT="45692" marB="45692"/>
                </a:tc>
                <a:tc>
                  <a:txBody>
                    <a:bodyPr/>
                    <a:lstStyle/>
                    <a:p>
                      <a:r>
                        <a:rPr lang="en-US" sz="1400" dirty="0" smtClean="0">
                          <a:latin typeface="Cambria" panose="02040503050406030204" pitchFamily="18" charset="0"/>
                        </a:rPr>
                        <a:t>$500,000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mbria" panose="02040503050406030204" pitchFamily="18" charset="0"/>
                        </a:rPr>
                        <a:t>(4 FTEs)</a:t>
                      </a:r>
                    </a:p>
                    <a:p>
                      <a:endParaRPr lang="en-US" sz="1400" dirty="0" smtClean="0">
                        <a:latin typeface="Cambria" panose="02040503050406030204" pitchFamily="18" charset="0"/>
                      </a:endParaRPr>
                    </a:p>
                  </a:txBody>
                  <a:tcPr marT="45692" marB="45692"/>
                </a:tc>
                <a:tc>
                  <a:txBody>
                    <a:bodyPr/>
                    <a:lstStyle/>
                    <a:p>
                      <a:r>
                        <a:rPr lang="en-US" sz="1400" b="1" kern="1200" dirty="0" smtClean="0">
                          <a:solidFill>
                            <a:schemeClr val="dk1"/>
                          </a:solidFill>
                          <a:effectLst/>
                          <a:latin typeface="Cambria" panose="02040503050406030204" pitchFamily="18" charset="0"/>
                          <a:ea typeface="+mn-ea"/>
                          <a:cs typeface="+mn-cs"/>
                        </a:rPr>
                        <a:t>Justification:  </a:t>
                      </a:r>
                      <a:r>
                        <a:rPr lang="en-US" sz="1400" kern="1200" dirty="0" smtClean="0">
                          <a:solidFill>
                            <a:schemeClr val="dk1"/>
                          </a:solidFill>
                          <a:effectLst/>
                          <a:latin typeface="Cambria" panose="02040503050406030204" pitchFamily="18" charset="0"/>
                          <a:ea typeface="+mn-ea"/>
                          <a:cs typeface="+mn-cs"/>
                        </a:rPr>
                        <a:t>The Behavioral Health Instructional Clinic is an important extension of the Master of Science in Applied Psychology program.  This program has 3 tracks:</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Applied Behavioral Analysis, Clinical Psychology and School Psychology.  The clinic will operate in partnership with Hope Health, a growing community health center in Florence and will provide critically</a:t>
                      </a:r>
                      <a:r>
                        <a:rPr lang="en-US" sz="1400" kern="1200" baseline="0" dirty="0" smtClean="0">
                          <a:solidFill>
                            <a:schemeClr val="dk1"/>
                          </a:solidFill>
                          <a:effectLst/>
                          <a:latin typeface="Cambria" panose="02040503050406030204" pitchFamily="18" charset="0"/>
                          <a:ea typeface="+mn-ea"/>
                          <a:cs typeface="+mn-cs"/>
                        </a:rPr>
                        <a:t> needed assessment and treatment care </a:t>
                      </a:r>
                      <a:r>
                        <a:rPr lang="en-US" sz="1400" kern="1200" dirty="0" smtClean="0">
                          <a:solidFill>
                            <a:schemeClr val="dk1"/>
                          </a:solidFill>
                          <a:effectLst/>
                          <a:latin typeface="Cambria" panose="02040503050406030204" pitchFamily="18" charset="0"/>
                          <a:ea typeface="+mn-ea"/>
                          <a:cs typeface="+mn-cs"/>
                        </a:rPr>
                        <a:t>for behavioral health patients. </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The clinic will also provide opportunities for all other health science students, including nurses, nurse practitioners, physician assistants and speech-language pathologists to gain valuable experience as they rotate through the clinic.  Experience with behavioral health patients is important not just for behavioral health professionals but for all health care practitioners.</a:t>
                      </a:r>
                    </a:p>
                    <a:p>
                      <a:r>
                        <a:rPr lang="en-US" sz="1400" kern="1200" dirty="0" smtClean="0">
                          <a:solidFill>
                            <a:schemeClr val="dk1"/>
                          </a:solidFill>
                          <a:effectLst/>
                          <a:latin typeface="Cambria" panose="02040503050406030204" pitchFamily="18" charset="0"/>
                          <a:ea typeface="+mn-ea"/>
                          <a:cs typeface="+mn-cs"/>
                        </a:rPr>
                        <a:t> </a:t>
                      </a:r>
                      <a:endParaRPr lang="en-US" sz="1400" b="1" kern="1200" dirty="0" smtClean="0">
                        <a:solidFill>
                          <a:schemeClr val="dk1"/>
                        </a:solidFill>
                        <a:effectLst/>
                        <a:latin typeface="Cambria" panose="02040503050406030204" pitchFamily="18" charset="0"/>
                        <a:ea typeface="+mn-ea"/>
                        <a:cs typeface="+mn-cs"/>
                      </a:endParaRPr>
                    </a:p>
                    <a:p>
                      <a:pPr algn="l"/>
                      <a:r>
                        <a:rPr lang="en-US" sz="1400" b="1" kern="1200" dirty="0" smtClean="0">
                          <a:solidFill>
                            <a:schemeClr val="dk1"/>
                          </a:solidFill>
                          <a:effectLst/>
                          <a:latin typeface="Cambria" panose="02040503050406030204" pitchFamily="18" charset="0"/>
                          <a:ea typeface="+mn-ea"/>
                          <a:cs typeface="+mn-cs"/>
                        </a:rPr>
                        <a:t>Methodology:</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This request addresses objective 4.1.5 in establishing a behavioral health clinic program.  The use of these funds will be for staffing of the clinic and will be evaluated on the ability to begin and sustain enrollment success in the program.</a:t>
                      </a:r>
                      <a:r>
                        <a:rPr lang="en-US" sz="1400" kern="1200" baseline="0" dirty="0" smtClean="0">
                          <a:solidFill>
                            <a:schemeClr val="dk1"/>
                          </a:solidFill>
                          <a:effectLst/>
                          <a:latin typeface="Cambria" panose="02040503050406030204" pitchFamily="18" charset="0"/>
                          <a:ea typeface="+mn-ea"/>
                          <a:cs typeface="+mn-cs"/>
                        </a:rPr>
                        <a:t>   </a:t>
                      </a:r>
                      <a:endParaRPr lang="en-US" sz="1400" b="0" i="0" u="none" strike="noStrike" kern="1200" baseline="0" dirty="0" smtClean="0">
                        <a:solidFill>
                          <a:schemeClr val="dk1"/>
                        </a:solidFill>
                        <a:effectLst/>
                        <a:latin typeface="Cambria" panose="02040503050406030204" pitchFamily="18" charset="0"/>
                        <a:ea typeface="+mn-ea"/>
                        <a:cs typeface="+mn-cs"/>
                      </a:endParaRPr>
                    </a:p>
                    <a:p>
                      <a:pPr algn="l"/>
                      <a:endParaRPr lang="en-US" sz="1400" b="1" kern="1200" dirty="0" smtClean="0">
                        <a:solidFill>
                          <a:schemeClr val="dk1"/>
                        </a:solidFill>
                        <a:effectLst/>
                        <a:latin typeface="Cambria" panose="02040503050406030204"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effectLst/>
                          <a:latin typeface="Cambria" panose="02040503050406030204" pitchFamily="18" charset="0"/>
                          <a:ea typeface="+mn-ea"/>
                          <a:cs typeface="+mn-cs"/>
                        </a:rPr>
                        <a:t>Potential Offset:  </a:t>
                      </a:r>
                      <a:r>
                        <a:rPr lang="en-US" sz="1400" kern="1200" baseline="0" dirty="0" smtClean="0">
                          <a:solidFill>
                            <a:schemeClr val="dk1"/>
                          </a:solidFill>
                          <a:effectLst/>
                          <a:latin typeface="Cambria" panose="02040503050406030204" pitchFamily="18" charset="0"/>
                          <a:ea typeface="+mn-ea"/>
                          <a:cs typeface="+mn-cs"/>
                        </a:rPr>
                        <a:t>All potential offsets have been considered for this request. </a:t>
                      </a:r>
                      <a:endParaRPr lang="en-US" sz="1400" kern="1200" dirty="0" smtClean="0">
                        <a:solidFill>
                          <a:schemeClr val="dk1"/>
                        </a:solidFill>
                        <a:effectLst/>
                        <a:latin typeface="Cambria" panose="02040503050406030204" pitchFamily="18" charset="0"/>
                        <a:ea typeface="+mn-ea"/>
                        <a:cs typeface="+mn-cs"/>
                      </a:endParaRPr>
                    </a:p>
                  </a:txBody>
                  <a:tcPr marT="45692" marB="45692"/>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889000" y="0"/>
            <a:ext cx="8229600" cy="1143000"/>
          </a:xfrm>
        </p:spPr>
        <p:txBody>
          <a:bodyPr>
            <a:normAutofit fontScale="90000"/>
          </a:bodyPr>
          <a:lstStyle/>
          <a:p>
            <a:pPr>
              <a:defRPr/>
            </a:pPr>
            <a:r>
              <a:rPr lang="en-US" dirty="0">
                <a:solidFill>
                  <a:schemeClr val="bg1"/>
                </a:solidFill>
              </a:rPr>
              <a:t>Recurring Appropriations Request </a:t>
            </a:r>
            <a:br>
              <a:rPr lang="en-US" dirty="0">
                <a:solidFill>
                  <a:schemeClr val="bg1"/>
                </a:solidFill>
              </a:rPr>
            </a:br>
            <a:r>
              <a:rPr lang="en-US" dirty="0">
                <a:solidFill>
                  <a:schemeClr val="bg1"/>
                </a:solidFill>
              </a:rPr>
              <a:t>FY </a:t>
            </a:r>
            <a:r>
              <a:rPr lang="en-US" dirty="0" smtClean="0">
                <a:solidFill>
                  <a:schemeClr val="bg1"/>
                </a:solidFill>
              </a:rPr>
              <a:t>20 </a:t>
            </a:r>
            <a:r>
              <a:rPr lang="en-US" dirty="0">
                <a:solidFill>
                  <a:schemeClr val="bg1"/>
                </a:solidFill>
              </a:rPr>
              <a:t>cont’d</a:t>
            </a:r>
          </a:p>
        </p:txBody>
      </p:sp>
      <p:sp>
        <p:nvSpPr>
          <p:cNvPr id="36881"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pPr>
              <a:defRPr/>
            </a:pPr>
            <a:r>
              <a:rPr lang="en-US" dirty="0">
                <a:solidFill>
                  <a:schemeClr val="bg1"/>
                </a:solidFill>
              </a:rPr>
              <a:t>Non-Recurring Request</a:t>
            </a:r>
            <a:br>
              <a:rPr lang="en-US" dirty="0">
                <a:solidFill>
                  <a:schemeClr val="bg1"/>
                </a:solidFill>
              </a:rPr>
            </a:br>
            <a:r>
              <a:rPr lang="en-US" dirty="0">
                <a:solidFill>
                  <a:schemeClr val="bg1"/>
                </a:solidFill>
              </a:rPr>
              <a:t>FY </a:t>
            </a:r>
            <a:r>
              <a:rPr lang="en-US" dirty="0" smtClean="0">
                <a:solidFill>
                  <a:schemeClr val="bg1"/>
                </a:solidFill>
              </a:rPr>
              <a:t>20</a:t>
            </a:r>
            <a:endParaRPr lang="en-US" dirty="0">
              <a:solidFill>
                <a:schemeClr val="bg1"/>
              </a:solidFill>
            </a:endParaRPr>
          </a:p>
        </p:txBody>
      </p:sp>
      <p:sp>
        <p:nvSpPr>
          <p:cNvPr id="38915"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14</a:t>
            </a:r>
          </a:p>
        </p:txBody>
      </p:sp>
      <p:graphicFrame>
        <p:nvGraphicFramePr>
          <p:cNvPr id="5" name="Table 4"/>
          <p:cNvGraphicFramePr>
            <a:graphicFrameLocks noGrp="1"/>
          </p:cNvGraphicFramePr>
          <p:nvPr/>
        </p:nvGraphicFramePr>
        <p:xfrm>
          <a:off x="152400" y="1447800"/>
          <a:ext cx="8839200" cy="3276600"/>
        </p:xfrm>
        <a:graphic>
          <a:graphicData uri="http://schemas.openxmlformats.org/drawingml/2006/table">
            <a:tbl>
              <a:tblPr firstRow="1" bandRow="1">
                <a:tableStyleId>{5C22544A-7EE6-4342-B048-85BDC9FD1C3A}</a:tableStyleId>
              </a:tblPr>
              <a:tblGrid>
                <a:gridCol w="1295399">
                  <a:extLst>
                    <a:ext uri="{9D8B030D-6E8A-4147-A177-3AD203B41FA5}">
                      <a16:colId xmlns:a16="http://schemas.microsoft.com/office/drawing/2014/main" val="20000"/>
                    </a:ext>
                  </a:extLst>
                </a:gridCol>
                <a:gridCol w="1285524">
                  <a:extLst>
                    <a:ext uri="{9D8B030D-6E8A-4147-A177-3AD203B41FA5}">
                      <a16:colId xmlns:a16="http://schemas.microsoft.com/office/drawing/2014/main" val="20001"/>
                    </a:ext>
                  </a:extLst>
                </a:gridCol>
                <a:gridCol w="6258277">
                  <a:extLst>
                    <a:ext uri="{9D8B030D-6E8A-4147-A177-3AD203B41FA5}">
                      <a16:colId xmlns:a16="http://schemas.microsoft.com/office/drawing/2014/main" val="20002"/>
                    </a:ext>
                  </a:extLst>
                </a:gridCol>
              </a:tblGrid>
              <a:tr h="669033">
                <a:tc>
                  <a:txBody>
                    <a:bodyPr/>
                    <a:lstStyle/>
                    <a:p>
                      <a:r>
                        <a:rPr lang="en-US" sz="1600" dirty="0" smtClean="0">
                          <a:latin typeface="Cambria" panose="02040503050406030204" pitchFamily="18" charset="0"/>
                        </a:rPr>
                        <a:t>Request</a:t>
                      </a:r>
                      <a:endParaRPr lang="en-US" sz="1600" dirty="0">
                        <a:latin typeface="Cambria" panose="02040503050406030204" pitchFamily="18" charset="0"/>
                      </a:endParaRPr>
                    </a:p>
                  </a:txBody>
                  <a:tcPr marT="45703" marB="45703"/>
                </a:tc>
                <a:tc>
                  <a:txBody>
                    <a:bodyPr/>
                    <a:lstStyle/>
                    <a:p>
                      <a:r>
                        <a:rPr lang="en-US" sz="1600" dirty="0" smtClean="0">
                          <a:latin typeface="Cambria" panose="02040503050406030204" pitchFamily="18" charset="0"/>
                        </a:rPr>
                        <a:t>Amount Requested</a:t>
                      </a:r>
                      <a:endParaRPr lang="en-US" sz="1600" dirty="0">
                        <a:latin typeface="Cambria" panose="02040503050406030204" pitchFamily="18" charset="0"/>
                      </a:endParaRPr>
                    </a:p>
                  </a:txBody>
                  <a:tcPr marT="45703" marB="45703"/>
                </a:tc>
                <a:tc>
                  <a:txBody>
                    <a:bodyPr/>
                    <a:lstStyle/>
                    <a:p>
                      <a:r>
                        <a:rPr lang="en-US" sz="1400" dirty="0" smtClean="0">
                          <a:latin typeface="Cambria" panose="02040503050406030204" pitchFamily="18" charset="0"/>
                        </a:rPr>
                        <a:t>Description of Request</a:t>
                      </a:r>
                      <a:endParaRPr lang="en-US" sz="1400" dirty="0">
                        <a:latin typeface="Cambria" panose="02040503050406030204" pitchFamily="18" charset="0"/>
                      </a:endParaRPr>
                    </a:p>
                  </a:txBody>
                  <a:tcPr marT="45703" marB="45703"/>
                </a:tc>
                <a:extLst>
                  <a:ext uri="{0D108BD9-81ED-4DB2-BD59-A6C34878D82A}">
                    <a16:rowId xmlns:a16="http://schemas.microsoft.com/office/drawing/2014/main" val="10000"/>
                  </a:ext>
                </a:extLst>
              </a:tr>
              <a:tr h="2607567">
                <a:tc>
                  <a:txBody>
                    <a:bodyPr/>
                    <a:lstStyle/>
                    <a:p>
                      <a:r>
                        <a:rPr lang="en-US" sz="1400" dirty="0" smtClean="0">
                          <a:latin typeface="Cambria" panose="02040503050406030204" pitchFamily="18" charset="0"/>
                        </a:rPr>
                        <a:t>Priority #4 –</a:t>
                      </a:r>
                      <a:r>
                        <a:rPr lang="en-US" sz="1400" baseline="0" dirty="0" smtClean="0">
                          <a:latin typeface="Cambria" panose="02040503050406030204" pitchFamily="18" charset="0"/>
                        </a:rPr>
                        <a:t> Road and Infrastructure Repair and Renovation </a:t>
                      </a:r>
                      <a:endParaRPr lang="en-US" sz="1400" dirty="0" smtClean="0">
                        <a:latin typeface="Cambria" panose="02040503050406030204" pitchFamily="18" charset="0"/>
                      </a:endParaRPr>
                    </a:p>
                  </a:txBody>
                  <a:tcPr marT="45703" marB="45703"/>
                </a:tc>
                <a:tc>
                  <a:txBody>
                    <a:bodyPr/>
                    <a:lstStyle/>
                    <a:p>
                      <a:r>
                        <a:rPr lang="en-US" sz="1400" dirty="0" smtClean="0">
                          <a:latin typeface="Cambria" panose="02040503050406030204" pitchFamily="18" charset="0"/>
                        </a:rPr>
                        <a:t>$2,200,000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Cambria" panose="02040503050406030204" pitchFamily="18" charset="0"/>
                      </a:endParaRPr>
                    </a:p>
                    <a:p>
                      <a:endParaRPr lang="en-US" sz="1400" dirty="0" smtClean="0">
                        <a:latin typeface="Cambria" panose="02040503050406030204" pitchFamily="18" charset="0"/>
                      </a:endParaRPr>
                    </a:p>
                  </a:txBody>
                  <a:tcPr marT="45703" marB="45703"/>
                </a:tc>
                <a:tc>
                  <a:txBody>
                    <a:bodyPr/>
                    <a:lstStyle/>
                    <a:p>
                      <a:r>
                        <a:rPr lang="en-US" sz="1400" b="1" kern="1200" dirty="0" smtClean="0">
                          <a:solidFill>
                            <a:schemeClr val="dk1"/>
                          </a:solidFill>
                          <a:effectLst/>
                          <a:latin typeface="Cambria" panose="02040503050406030204" pitchFamily="18" charset="0"/>
                          <a:ea typeface="+mn-ea"/>
                          <a:cs typeface="+mn-cs"/>
                        </a:rPr>
                        <a:t>Justification:  </a:t>
                      </a:r>
                      <a:r>
                        <a:rPr lang="en-US" sz="1400" kern="1200" dirty="0" smtClean="0">
                          <a:solidFill>
                            <a:schemeClr val="dk1"/>
                          </a:solidFill>
                          <a:effectLst/>
                          <a:latin typeface="Cambria" panose="02040503050406030204" pitchFamily="18" charset="0"/>
                          <a:ea typeface="+mn-ea"/>
                          <a:cs typeface="+mn-cs"/>
                        </a:rPr>
                        <a:t>With Francis Marion University nearing its fiftieth anniversary,</a:t>
                      </a:r>
                      <a:r>
                        <a:rPr lang="en-US" sz="1400" kern="1200" baseline="0" dirty="0" smtClean="0">
                          <a:solidFill>
                            <a:schemeClr val="dk1"/>
                          </a:solidFill>
                          <a:effectLst/>
                          <a:latin typeface="Cambria" panose="02040503050406030204" pitchFamily="18" charset="0"/>
                          <a:ea typeface="+mn-ea"/>
                          <a:cs typeface="+mn-cs"/>
                        </a:rPr>
                        <a:t> we are experiencing the first major phase renovation of original infrastructure.  Roads and parking lots are an essential priority.</a:t>
                      </a:r>
                      <a:endParaRPr lang="en-US" sz="1400" kern="1200" dirty="0" smtClean="0">
                        <a:solidFill>
                          <a:schemeClr val="dk1"/>
                        </a:solidFill>
                        <a:effectLst/>
                        <a:latin typeface="Cambria" panose="02040503050406030204" pitchFamily="18" charset="0"/>
                        <a:ea typeface="+mn-ea"/>
                        <a:cs typeface="+mn-cs"/>
                      </a:endParaRPr>
                    </a:p>
                    <a:p>
                      <a:r>
                        <a:rPr lang="en-US" sz="1400" kern="1200" dirty="0" smtClean="0">
                          <a:solidFill>
                            <a:schemeClr val="dk1"/>
                          </a:solidFill>
                          <a:effectLst/>
                          <a:latin typeface="Cambria" panose="02040503050406030204" pitchFamily="18" charset="0"/>
                          <a:ea typeface="+mn-ea"/>
                          <a:cs typeface="+mn-cs"/>
                        </a:rPr>
                        <a:t> </a:t>
                      </a:r>
                      <a:endParaRPr lang="en-US" sz="1400" b="1" kern="1200" dirty="0" smtClean="0">
                        <a:solidFill>
                          <a:schemeClr val="dk1"/>
                        </a:solidFill>
                        <a:effectLst/>
                        <a:latin typeface="Cambria" panose="02040503050406030204" pitchFamily="18" charset="0"/>
                        <a:ea typeface="+mn-ea"/>
                        <a:cs typeface="+mn-cs"/>
                      </a:endParaRPr>
                    </a:p>
                    <a:p>
                      <a:pPr algn="l"/>
                      <a:r>
                        <a:rPr lang="en-US" sz="1400" b="1" kern="1200" dirty="0" smtClean="0">
                          <a:solidFill>
                            <a:schemeClr val="dk1"/>
                          </a:solidFill>
                          <a:effectLst/>
                          <a:latin typeface="Cambria" panose="02040503050406030204" pitchFamily="18" charset="0"/>
                          <a:ea typeface="+mn-ea"/>
                          <a:cs typeface="+mn-cs"/>
                        </a:rPr>
                        <a:t>Methodology:</a:t>
                      </a:r>
                      <a:r>
                        <a:rPr lang="en-US" sz="1400" b="1"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.Maintenance and deferred maintenance needs are a constant on any</a:t>
                      </a:r>
                      <a:r>
                        <a:rPr lang="en-US" sz="1400" kern="1200" baseline="0" dirty="0" smtClean="0">
                          <a:solidFill>
                            <a:schemeClr val="dk1"/>
                          </a:solidFill>
                          <a:effectLst/>
                          <a:latin typeface="Cambria" panose="02040503050406030204" pitchFamily="18" charset="0"/>
                          <a:ea typeface="+mn-ea"/>
                          <a:cs typeface="+mn-cs"/>
                        </a:rPr>
                        <a:t> campus.  These funds will be used to address the highest priority infrastructure needs on campus, our roads. </a:t>
                      </a:r>
                      <a:endParaRPr lang="en-US" sz="1400" b="0" i="0" u="none" strike="noStrike" kern="1200" baseline="0" dirty="0" smtClean="0">
                        <a:solidFill>
                          <a:schemeClr val="dk1"/>
                        </a:solidFill>
                        <a:effectLst/>
                        <a:latin typeface="Cambria" panose="02040503050406030204" pitchFamily="18" charset="0"/>
                        <a:ea typeface="+mn-ea"/>
                        <a:cs typeface="+mn-cs"/>
                      </a:endParaRPr>
                    </a:p>
                    <a:p>
                      <a:pPr algn="l"/>
                      <a:endParaRPr lang="en-US" sz="1400" b="1" kern="1200" dirty="0" smtClean="0">
                        <a:solidFill>
                          <a:schemeClr val="dk1"/>
                        </a:solidFill>
                        <a:effectLst/>
                        <a:latin typeface="Cambria" panose="02040503050406030204"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effectLst/>
                          <a:latin typeface="Cambria" panose="02040503050406030204" pitchFamily="18" charset="0"/>
                          <a:ea typeface="+mn-ea"/>
                          <a:cs typeface="+mn-cs"/>
                        </a:rPr>
                        <a:t>Potential Offset:  </a:t>
                      </a:r>
                      <a:r>
                        <a:rPr lang="en-US" sz="1400" kern="1200" baseline="0" dirty="0" smtClean="0">
                          <a:solidFill>
                            <a:schemeClr val="dk1"/>
                          </a:solidFill>
                          <a:effectLst/>
                          <a:latin typeface="Cambria" panose="02040503050406030204" pitchFamily="18" charset="0"/>
                          <a:ea typeface="+mn-ea"/>
                          <a:cs typeface="+mn-cs"/>
                        </a:rPr>
                        <a:t>All potential offsets have been considered for this request. </a:t>
                      </a:r>
                      <a:endParaRPr lang="en-US" sz="1400" kern="1200" dirty="0" smtClean="0">
                        <a:solidFill>
                          <a:schemeClr val="dk1"/>
                        </a:solidFill>
                        <a:effectLst/>
                        <a:latin typeface="Cambria" panose="02040503050406030204" pitchFamily="18" charset="0"/>
                        <a:ea typeface="+mn-ea"/>
                        <a:cs typeface="+mn-cs"/>
                      </a:endParaRPr>
                    </a:p>
                  </a:txBody>
                  <a:tcPr marT="45703" marB="45703"/>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defRPr/>
            </a:pPr>
            <a:r>
              <a:rPr lang="en-US" dirty="0">
                <a:solidFill>
                  <a:schemeClr val="bg1"/>
                </a:solidFill>
              </a:rPr>
              <a:t>Capital </a:t>
            </a:r>
            <a:r>
              <a:rPr lang="en-US" dirty="0" smtClean="0">
                <a:solidFill>
                  <a:schemeClr val="bg1"/>
                </a:solidFill>
              </a:rPr>
              <a:t>Requests</a:t>
            </a:r>
            <a:r>
              <a:rPr lang="en-US" dirty="0">
                <a:solidFill>
                  <a:schemeClr val="bg1"/>
                </a:solidFill>
              </a:rPr>
              <a:t/>
            </a:r>
            <a:br>
              <a:rPr lang="en-US" dirty="0">
                <a:solidFill>
                  <a:schemeClr val="bg1"/>
                </a:solidFill>
              </a:rPr>
            </a:br>
            <a:r>
              <a:rPr lang="en-US" dirty="0">
                <a:solidFill>
                  <a:schemeClr val="bg1"/>
                </a:solidFill>
              </a:rPr>
              <a:t>FY </a:t>
            </a:r>
            <a:r>
              <a:rPr lang="en-US" dirty="0" smtClean="0">
                <a:solidFill>
                  <a:schemeClr val="bg1"/>
                </a:solidFill>
              </a:rPr>
              <a:t>20</a:t>
            </a:r>
            <a:endParaRPr lang="en-US" dirty="0">
              <a:solidFill>
                <a:schemeClr val="bg1"/>
              </a:solidFill>
            </a:endParaRPr>
          </a:p>
        </p:txBody>
      </p:sp>
      <p:sp>
        <p:nvSpPr>
          <p:cNvPr id="40963"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15</a:t>
            </a:r>
          </a:p>
        </p:txBody>
      </p:sp>
      <p:graphicFrame>
        <p:nvGraphicFramePr>
          <p:cNvPr id="6" name="Table 5"/>
          <p:cNvGraphicFramePr>
            <a:graphicFrameLocks noGrp="1"/>
          </p:cNvGraphicFramePr>
          <p:nvPr/>
        </p:nvGraphicFramePr>
        <p:xfrm>
          <a:off x="152400" y="1371600"/>
          <a:ext cx="8686800" cy="4776788"/>
        </p:xfrm>
        <a:graphic>
          <a:graphicData uri="http://schemas.openxmlformats.org/drawingml/2006/table">
            <a:tbl>
              <a:tblPr firstRow="1" bandRow="1">
                <a:tableStyleId>{5C22544A-7EE6-4342-B048-85BDC9FD1C3A}</a:tableStyleId>
              </a:tblPr>
              <a:tblGrid>
                <a:gridCol w="1304351">
                  <a:extLst>
                    <a:ext uri="{9D8B030D-6E8A-4147-A177-3AD203B41FA5}">
                      <a16:colId xmlns:a16="http://schemas.microsoft.com/office/drawing/2014/main" val="20000"/>
                    </a:ext>
                  </a:extLst>
                </a:gridCol>
                <a:gridCol w="1366463">
                  <a:extLst>
                    <a:ext uri="{9D8B030D-6E8A-4147-A177-3AD203B41FA5}">
                      <a16:colId xmlns:a16="http://schemas.microsoft.com/office/drawing/2014/main" val="20001"/>
                    </a:ext>
                  </a:extLst>
                </a:gridCol>
                <a:gridCol w="6015986">
                  <a:extLst>
                    <a:ext uri="{9D8B030D-6E8A-4147-A177-3AD203B41FA5}">
                      <a16:colId xmlns:a16="http://schemas.microsoft.com/office/drawing/2014/main" val="20002"/>
                    </a:ext>
                  </a:extLst>
                </a:gridCol>
              </a:tblGrid>
              <a:tr h="631526">
                <a:tc>
                  <a:txBody>
                    <a:bodyPr/>
                    <a:lstStyle/>
                    <a:p>
                      <a:r>
                        <a:rPr lang="en-US" sz="1600" dirty="0" smtClean="0">
                          <a:latin typeface="Cambria" panose="02040503050406030204" pitchFamily="18" charset="0"/>
                        </a:rPr>
                        <a:t>Request</a:t>
                      </a:r>
                      <a:endParaRPr lang="en-US" sz="1600" dirty="0">
                        <a:latin typeface="Cambria" panose="02040503050406030204" pitchFamily="18" charset="0"/>
                      </a:endParaRPr>
                    </a:p>
                  </a:txBody>
                  <a:tcPr marT="45714" marB="45714"/>
                </a:tc>
                <a:tc>
                  <a:txBody>
                    <a:bodyPr/>
                    <a:lstStyle/>
                    <a:p>
                      <a:r>
                        <a:rPr lang="en-US" sz="1600" dirty="0" smtClean="0">
                          <a:latin typeface="Cambria" panose="02040503050406030204" pitchFamily="18" charset="0"/>
                        </a:rPr>
                        <a:t>Amount Requested</a:t>
                      </a:r>
                      <a:endParaRPr lang="en-US" sz="1600" dirty="0">
                        <a:latin typeface="Cambria" panose="02040503050406030204" pitchFamily="18" charset="0"/>
                      </a:endParaRPr>
                    </a:p>
                  </a:txBody>
                  <a:tcPr marT="45714" marB="45714"/>
                </a:tc>
                <a:tc>
                  <a:txBody>
                    <a:bodyPr/>
                    <a:lstStyle/>
                    <a:p>
                      <a:r>
                        <a:rPr lang="en-US" sz="1600" dirty="0" smtClean="0">
                          <a:latin typeface="Cambria" panose="02040503050406030204" pitchFamily="18" charset="0"/>
                        </a:rPr>
                        <a:t>Description</a:t>
                      </a:r>
                      <a:r>
                        <a:rPr lang="en-US" sz="1600" baseline="0" dirty="0" smtClean="0">
                          <a:latin typeface="Cambria" panose="02040503050406030204" pitchFamily="18" charset="0"/>
                        </a:rPr>
                        <a:t> </a:t>
                      </a:r>
                      <a:endParaRPr lang="en-US" sz="1600" dirty="0">
                        <a:latin typeface="Cambria" panose="02040503050406030204" pitchFamily="18" charset="0"/>
                      </a:endParaRPr>
                    </a:p>
                  </a:txBody>
                  <a:tcPr marT="45714" marB="45714"/>
                </a:tc>
                <a:extLst>
                  <a:ext uri="{0D108BD9-81ED-4DB2-BD59-A6C34878D82A}">
                    <a16:rowId xmlns:a16="http://schemas.microsoft.com/office/drawing/2014/main" val="10000"/>
                  </a:ext>
                </a:extLst>
              </a:tr>
              <a:tr h="4145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mbria" panose="02040503050406030204" pitchFamily="18" charset="0"/>
                        </a:rPr>
                        <a:t>Priority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Cambria" panose="02040503050406030204" pitchFamily="18" charset="0"/>
                        </a:rPr>
                        <a:t>Freshwater Ecology Research Center</a:t>
                      </a:r>
                    </a:p>
                  </a:txBody>
                  <a:tcPr marT="45714" marB="45714"/>
                </a:tc>
                <a:tc>
                  <a:txBody>
                    <a:bodyPr/>
                    <a:lstStyle/>
                    <a:p>
                      <a:r>
                        <a:rPr lang="en-US" sz="1400" dirty="0" smtClean="0">
                          <a:latin typeface="Cambria" panose="02040503050406030204" pitchFamily="18" charset="0"/>
                        </a:rPr>
                        <a:t>$4,000,000</a:t>
                      </a:r>
                    </a:p>
                  </a:txBody>
                  <a:tcPr marT="45714" marB="45714"/>
                </a:tc>
                <a:tc>
                  <a:txBody>
                    <a:bodyPr/>
                    <a:lstStyle/>
                    <a:p>
                      <a:r>
                        <a:rPr lang="en-US" sz="1400" b="1" dirty="0" smtClean="0">
                          <a:latin typeface="Cambria" panose="02040503050406030204" pitchFamily="18" charset="0"/>
                        </a:rPr>
                        <a:t>Justification:  </a:t>
                      </a:r>
                      <a:r>
                        <a:rPr lang="en-US" sz="1400" kern="1200" dirty="0" smtClean="0">
                          <a:solidFill>
                            <a:schemeClr val="dk1"/>
                          </a:solidFill>
                          <a:effectLst/>
                          <a:latin typeface="Cambria" panose="02040503050406030204" pitchFamily="18" charset="0"/>
                          <a:ea typeface="+mn-ea"/>
                          <a:cs typeface="+mn-cs"/>
                        </a:rPr>
                        <a:t>The proposed freshwater ecology center will be a 12,000 sq. ft. instructional and research resource to serve the northeastern region of the state.  The complex will be built on the northern edge of a 20</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acre lake that will be used for research and educational purposes. </a:t>
                      </a:r>
                    </a:p>
                    <a:p>
                      <a:r>
                        <a:rPr lang="en-US" sz="1400" kern="1200" dirty="0" smtClean="0">
                          <a:solidFill>
                            <a:schemeClr val="dk1"/>
                          </a:solidFill>
                          <a:effectLst/>
                          <a:latin typeface="Cambria" panose="02040503050406030204" pitchFamily="18" charset="0"/>
                          <a:ea typeface="+mn-ea"/>
                          <a:cs typeface="+mn-cs"/>
                        </a:rPr>
                        <a:t> </a:t>
                      </a:r>
                    </a:p>
                    <a:p>
                      <a:r>
                        <a:rPr lang="en-US" sz="1400" kern="1200" dirty="0" smtClean="0">
                          <a:solidFill>
                            <a:schemeClr val="dk1"/>
                          </a:solidFill>
                          <a:effectLst/>
                          <a:latin typeface="Cambria" panose="02040503050406030204" pitchFamily="18" charset="0"/>
                          <a:ea typeface="+mn-ea"/>
                          <a:cs typeface="+mn-cs"/>
                        </a:rPr>
                        <a:t>Freshwater is becoming one of the most valuable resources in need of</a:t>
                      </a:r>
                      <a:r>
                        <a:rPr lang="en-US" sz="1400" kern="1200" baseline="0" dirty="0" smtClean="0">
                          <a:solidFill>
                            <a:schemeClr val="dk1"/>
                          </a:solidFill>
                          <a:effectLst/>
                          <a:latin typeface="Cambria" panose="02040503050406030204" pitchFamily="18" charset="0"/>
                          <a:ea typeface="+mn-ea"/>
                          <a:cs typeface="+mn-cs"/>
                        </a:rPr>
                        <a:t> </a:t>
                      </a:r>
                      <a:r>
                        <a:rPr lang="en-US" sz="1400" kern="1200" dirty="0" smtClean="0">
                          <a:solidFill>
                            <a:schemeClr val="dk1"/>
                          </a:solidFill>
                          <a:effectLst/>
                          <a:latin typeface="Cambria" panose="02040503050406030204" pitchFamily="18" charset="0"/>
                          <a:ea typeface="+mn-ea"/>
                          <a:cs typeface="+mn-cs"/>
                        </a:rPr>
                        <a:t>protection.  Increasing population growth increase the level of pollutants</a:t>
                      </a:r>
                      <a:r>
                        <a:rPr lang="en-US" sz="1400" kern="1200" baseline="0" dirty="0" smtClean="0">
                          <a:solidFill>
                            <a:schemeClr val="dk1"/>
                          </a:solidFill>
                          <a:effectLst/>
                          <a:latin typeface="Cambria" panose="02040503050406030204" pitchFamily="18" charset="0"/>
                          <a:ea typeface="+mn-ea"/>
                          <a:cs typeface="+mn-cs"/>
                        </a:rPr>
                        <a:t> and contaminants in the region’s</a:t>
                      </a:r>
                      <a:r>
                        <a:rPr lang="en-US" sz="1400" kern="1200" dirty="0" smtClean="0">
                          <a:solidFill>
                            <a:schemeClr val="dk1"/>
                          </a:solidFill>
                          <a:effectLst/>
                          <a:latin typeface="Cambria" panose="02040503050406030204" pitchFamily="18" charset="0"/>
                          <a:ea typeface="+mn-ea"/>
                          <a:cs typeface="+mn-cs"/>
                        </a:rPr>
                        <a:t> rivers and wetlands.  The freshwater ecology center </a:t>
                      </a:r>
                      <a:r>
                        <a:rPr lang="en-US" sz="1400" kern="1200" baseline="0" dirty="0" smtClean="0">
                          <a:solidFill>
                            <a:schemeClr val="dk1"/>
                          </a:solidFill>
                          <a:effectLst/>
                          <a:latin typeface="Cambria" panose="02040503050406030204" pitchFamily="18" charset="0"/>
                          <a:ea typeface="+mn-ea"/>
                          <a:cs typeface="+mn-cs"/>
                        </a:rPr>
                        <a:t> and its </a:t>
                      </a:r>
                      <a:r>
                        <a:rPr lang="en-US" sz="1400" kern="1200" dirty="0" smtClean="0">
                          <a:solidFill>
                            <a:schemeClr val="dk1"/>
                          </a:solidFill>
                          <a:effectLst/>
                          <a:latin typeface="Cambria" panose="02040503050406030204" pitchFamily="18" charset="0"/>
                          <a:ea typeface="+mn-ea"/>
                          <a:cs typeface="+mn-cs"/>
                        </a:rPr>
                        <a:t>laboratory will provide space for scientists to study freshwater quality and community ecology of 4 rivers, lake, and streams</a:t>
                      </a:r>
                      <a:r>
                        <a:rPr lang="en-US" sz="1400" kern="1200" baseline="0" dirty="0" smtClean="0">
                          <a:solidFill>
                            <a:schemeClr val="dk1"/>
                          </a:solidFill>
                          <a:effectLst/>
                          <a:latin typeface="Cambria" panose="02040503050406030204" pitchFamily="18" charset="0"/>
                          <a:ea typeface="+mn-ea"/>
                          <a:cs typeface="+mn-cs"/>
                        </a:rPr>
                        <a:t> and educate</a:t>
                      </a:r>
                      <a:r>
                        <a:rPr lang="en-US" sz="1400" kern="1200" dirty="0" smtClean="0">
                          <a:solidFill>
                            <a:schemeClr val="dk1"/>
                          </a:solidFill>
                          <a:effectLst/>
                          <a:latin typeface="Cambria" panose="02040503050406030204" pitchFamily="18" charset="0"/>
                          <a:ea typeface="+mn-ea"/>
                          <a:cs typeface="+mn-cs"/>
                        </a:rPr>
                        <a:t> undergraduate students who might choose such areas for careers.  </a:t>
                      </a:r>
                    </a:p>
                    <a:p>
                      <a:endParaRPr lang="en-US" sz="1400" baseline="0" dirty="0" smtClean="0">
                        <a:latin typeface="Cambria" panose="02040503050406030204" pitchFamily="18" charset="0"/>
                      </a:endParaRPr>
                    </a:p>
                    <a:p>
                      <a:r>
                        <a:rPr lang="en-US" sz="1400" b="1" baseline="0" dirty="0" smtClean="0">
                          <a:latin typeface="Cambria" panose="02040503050406030204" pitchFamily="18" charset="0"/>
                        </a:rPr>
                        <a:t>Methodology:  </a:t>
                      </a:r>
                      <a:r>
                        <a:rPr lang="en-US" sz="1400" b="0" baseline="0" dirty="0" smtClean="0">
                          <a:latin typeface="Cambria" panose="02040503050406030204" pitchFamily="18" charset="0"/>
                        </a:rPr>
                        <a:t>145 acres of land, including the 20 acre lake, are being gifted to the University.  This provides the University an opportunity to enhance our biology &amp; ecology programs and provide long term benefit to sustaining the natural resources of the Pee Dee region.  The facility’s success will be assessed on the data derived from its laboratory.</a:t>
                      </a:r>
                    </a:p>
                    <a:p>
                      <a:endParaRPr lang="en-US" sz="1400" baseline="0" dirty="0" smtClean="0">
                        <a:latin typeface="Cambria" panose="02040503050406030204" pitchFamily="18" charset="0"/>
                      </a:endParaRPr>
                    </a:p>
                    <a:p>
                      <a:r>
                        <a:rPr lang="en-US" sz="1400" b="1" baseline="0" dirty="0" smtClean="0">
                          <a:latin typeface="Cambria" panose="02040503050406030204" pitchFamily="18" charset="0"/>
                        </a:rPr>
                        <a:t>Potential Offsets:  </a:t>
                      </a:r>
                      <a:r>
                        <a:rPr lang="en-US" sz="1400" baseline="0" dirty="0" smtClean="0">
                          <a:latin typeface="Cambria" panose="02040503050406030204" pitchFamily="18" charset="0"/>
                        </a:rPr>
                        <a:t>There are no potential offsets for this request.</a:t>
                      </a:r>
                      <a:endParaRPr lang="en-US" sz="1400" dirty="0">
                        <a:latin typeface="Cambria" panose="02040503050406030204" pitchFamily="18" charset="0"/>
                      </a:endParaRPr>
                    </a:p>
                  </a:txBody>
                  <a:tcPr marT="45714" marB="45714"/>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normAutofit fontScale="90000"/>
          </a:bodyPr>
          <a:lstStyle/>
          <a:p>
            <a:pPr>
              <a:defRPr/>
            </a:pPr>
            <a:r>
              <a:rPr lang="en-US" dirty="0">
                <a:solidFill>
                  <a:schemeClr val="bg1"/>
                </a:solidFill>
              </a:rPr>
              <a:t>Other Funds Request</a:t>
            </a:r>
            <a:br>
              <a:rPr lang="en-US" dirty="0">
                <a:solidFill>
                  <a:schemeClr val="bg1"/>
                </a:solidFill>
              </a:rPr>
            </a:br>
            <a:r>
              <a:rPr lang="en-US" dirty="0">
                <a:solidFill>
                  <a:schemeClr val="bg1"/>
                </a:solidFill>
              </a:rPr>
              <a:t>FY </a:t>
            </a:r>
            <a:r>
              <a:rPr lang="en-US" dirty="0" smtClean="0">
                <a:solidFill>
                  <a:schemeClr val="bg1"/>
                </a:solidFill>
              </a:rPr>
              <a:t>20</a:t>
            </a:r>
            <a:endParaRPr lang="en-US" dirty="0">
              <a:solidFill>
                <a:schemeClr val="bg1"/>
              </a:solidFill>
            </a:endParaRPr>
          </a:p>
        </p:txBody>
      </p:sp>
      <p:sp>
        <p:nvSpPr>
          <p:cNvPr id="43011"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16</a:t>
            </a:r>
          </a:p>
        </p:txBody>
      </p:sp>
      <p:graphicFrame>
        <p:nvGraphicFramePr>
          <p:cNvPr id="6" name="Table 5"/>
          <p:cNvGraphicFramePr>
            <a:graphicFrameLocks noGrp="1"/>
          </p:cNvGraphicFramePr>
          <p:nvPr/>
        </p:nvGraphicFramePr>
        <p:xfrm>
          <a:off x="152400" y="1431925"/>
          <a:ext cx="8763000" cy="1625600"/>
        </p:xfrm>
        <a:graphic>
          <a:graphicData uri="http://schemas.openxmlformats.org/drawingml/2006/table">
            <a:tbl>
              <a:tblPr firstRow="1" bandRow="1">
                <a:tableStyleId>{5C22544A-7EE6-4342-B048-85BDC9FD1C3A}</a:tableStyleId>
              </a:tblPr>
              <a:tblGrid>
                <a:gridCol w="2255305">
                  <a:extLst>
                    <a:ext uri="{9D8B030D-6E8A-4147-A177-3AD203B41FA5}">
                      <a16:colId xmlns:a16="http://schemas.microsoft.com/office/drawing/2014/main" val="20000"/>
                    </a:ext>
                  </a:extLst>
                </a:gridCol>
                <a:gridCol w="1335052">
                  <a:extLst>
                    <a:ext uri="{9D8B030D-6E8A-4147-A177-3AD203B41FA5}">
                      <a16:colId xmlns:a16="http://schemas.microsoft.com/office/drawing/2014/main" val="20001"/>
                    </a:ext>
                  </a:extLst>
                </a:gridCol>
                <a:gridCol w="1471031">
                  <a:extLst>
                    <a:ext uri="{9D8B030D-6E8A-4147-A177-3AD203B41FA5}">
                      <a16:colId xmlns:a16="http://schemas.microsoft.com/office/drawing/2014/main" val="20002"/>
                    </a:ext>
                  </a:extLst>
                </a:gridCol>
                <a:gridCol w="3701611">
                  <a:extLst>
                    <a:ext uri="{9D8B030D-6E8A-4147-A177-3AD203B41FA5}">
                      <a16:colId xmlns:a16="http://schemas.microsoft.com/office/drawing/2014/main" val="20003"/>
                    </a:ext>
                  </a:extLst>
                </a:gridCol>
              </a:tblGrid>
              <a:tr h="579094">
                <a:tc>
                  <a:txBody>
                    <a:bodyPr/>
                    <a:lstStyle/>
                    <a:p>
                      <a:r>
                        <a:rPr lang="en-US" sz="1600" dirty="0" smtClean="0">
                          <a:latin typeface="Cambria" panose="02040503050406030204" pitchFamily="18" charset="0"/>
                        </a:rPr>
                        <a:t>Request</a:t>
                      </a:r>
                      <a:endParaRPr lang="en-US" sz="1600" dirty="0">
                        <a:latin typeface="Cambria" panose="02040503050406030204" pitchFamily="18" charset="0"/>
                      </a:endParaRPr>
                    </a:p>
                  </a:txBody>
                  <a:tcPr marT="45707" marB="45707"/>
                </a:tc>
                <a:tc>
                  <a:txBody>
                    <a:bodyPr/>
                    <a:lstStyle/>
                    <a:p>
                      <a:r>
                        <a:rPr lang="en-US" sz="1600" dirty="0" smtClean="0">
                          <a:latin typeface="Cambria" panose="02040503050406030204" pitchFamily="18" charset="0"/>
                        </a:rPr>
                        <a:t>Amount</a:t>
                      </a:r>
                      <a:endParaRPr lang="en-US" sz="1600" dirty="0">
                        <a:latin typeface="Cambria" panose="02040503050406030204" pitchFamily="18" charset="0"/>
                      </a:endParaRPr>
                    </a:p>
                  </a:txBody>
                  <a:tcPr marT="45707" marB="45707"/>
                </a:tc>
                <a:tc>
                  <a:txBody>
                    <a:bodyPr/>
                    <a:lstStyle/>
                    <a:p>
                      <a:r>
                        <a:rPr lang="en-US" sz="1600" dirty="0" smtClean="0">
                          <a:latin typeface="Cambria" panose="02040503050406030204" pitchFamily="18" charset="0"/>
                        </a:rPr>
                        <a:t>Revenue Source</a:t>
                      </a:r>
                      <a:endParaRPr lang="en-US" sz="1600" dirty="0">
                        <a:latin typeface="Cambria" panose="02040503050406030204" pitchFamily="18" charset="0"/>
                      </a:endParaRPr>
                    </a:p>
                  </a:txBody>
                  <a:tcPr marT="45707" marB="45707"/>
                </a:tc>
                <a:tc>
                  <a:txBody>
                    <a:bodyPr/>
                    <a:lstStyle/>
                    <a:p>
                      <a:r>
                        <a:rPr lang="en-US" sz="1600" dirty="0" smtClean="0">
                          <a:latin typeface="Cambria" panose="02040503050406030204" pitchFamily="18" charset="0"/>
                        </a:rPr>
                        <a:t>Description</a:t>
                      </a:r>
                      <a:endParaRPr lang="en-US" sz="1600" dirty="0">
                        <a:latin typeface="Cambria" panose="02040503050406030204" pitchFamily="18" charset="0"/>
                      </a:endParaRPr>
                    </a:p>
                  </a:txBody>
                  <a:tcPr marT="45707" marB="45707"/>
                </a:tc>
                <a:extLst>
                  <a:ext uri="{0D108BD9-81ED-4DB2-BD59-A6C34878D82A}">
                    <a16:rowId xmlns:a16="http://schemas.microsoft.com/office/drawing/2014/main" val="10000"/>
                  </a:ext>
                </a:extLst>
              </a:tr>
              <a:tr h="1046506">
                <a:tc>
                  <a:txBody>
                    <a:bodyPr/>
                    <a:lstStyle/>
                    <a:p>
                      <a:r>
                        <a:rPr lang="en-US" sz="1400" dirty="0" smtClean="0">
                          <a:latin typeface="Cambria" panose="02040503050406030204" pitchFamily="18" charset="0"/>
                        </a:rPr>
                        <a:t>Priority #5– </a:t>
                      </a:r>
                    </a:p>
                    <a:p>
                      <a:r>
                        <a:rPr lang="en-US" sz="1400" dirty="0" smtClean="0">
                          <a:latin typeface="Cambria" panose="02040503050406030204" pitchFamily="18" charset="0"/>
                        </a:rPr>
                        <a:t>Speech</a:t>
                      </a:r>
                      <a:r>
                        <a:rPr lang="en-US" sz="1400" baseline="0" dirty="0" smtClean="0">
                          <a:latin typeface="Cambria" panose="02040503050406030204" pitchFamily="18" charset="0"/>
                        </a:rPr>
                        <a:t> Pathology Program Year 3</a:t>
                      </a:r>
                      <a:endParaRPr lang="en-US" sz="1400" dirty="0" smtClean="0">
                        <a:latin typeface="Cambria" panose="02040503050406030204" pitchFamily="18" charset="0"/>
                      </a:endParaRPr>
                    </a:p>
                  </a:txBody>
                  <a:tcPr marT="45707" marB="45707"/>
                </a:tc>
                <a:tc>
                  <a:txBody>
                    <a:bodyPr/>
                    <a:lstStyle/>
                    <a:p>
                      <a:r>
                        <a:rPr lang="en-US" sz="1400" dirty="0" smtClean="0">
                          <a:latin typeface="Cambria" panose="02040503050406030204" pitchFamily="18" charset="0"/>
                        </a:rPr>
                        <a:t>$700,345</a:t>
                      </a:r>
                    </a:p>
                    <a:p>
                      <a:r>
                        <a:rPr lang="en-US" sz="1400" dirty="0" smtClean="0">
                          <a:latin typeface="Cambria" panose="02040503050406030204" pitchFamily="18" charset="0"/>
                        </a:rPr>
                        <a:t>(3</a:t>
                      </a:r>
                      <a:r>
                        <a:rPr lang="en-US" sz="1400" baseline="0" dirty="0" smtClean="0">
                          <a:latin typeface="Cambria" panose="02040503050406030204" pitchFamily="18" charset="0"/>
                        </a:rPr>
                        <a:t> FTEs)</a:t>
                      </a:r>
                      <a:endParaRPr lang="en-US" sz="1400" dirty="0">
                        <a:latin typeface="Cambria" panose="02040503050406030204" pitchFamily="18" charset="0"/>
                      </a:endParaRPr>
                    </a:p>
                  </a:txBody>
                  <a:tcPr marT="45707" marB="45707"/>
                </a:tc>
                <a:tc>
                  <a:txBody>
                    <a:bodyPr/>
                    <a:lstStyle/>
                    <a:p>
                      <a:r>
                        <a:rPr lang="en-US" sz="1400" dirty="0" smtClean="0">
                          <a:latin typeface="Cambria" panose="02040503050406030204" pitchFamily="18" charset="0"/>
                        </a:rPr>
                        <a:t>Student Tuition Revenue</a:t>
                      </a:r>
                    </a:p>
                  </a:txBody>
                  <a:tcPr marT="45707" marB="4570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mbria" panose="02040503050406030204" pitchFamily="18" charset="0"/>
                        </a:rPr>
                        <a:t>FMU</a:t>
                      </a:r>
                      <a:r>
                        <a:rPr lang="en-US" sz="1400" baseline="0" dirty="0" smtClean="0">
                          <a:latin typeface="Cambria" panose="02040503050406030204" pitchFamily="18" charset="0"/>
                        </a:rPr>
                        <a:t> will enroll its third class for the Speech Language Pathology Program in Fall 2019.  The class of 25 will generate $700,345 in tuition revenue.  </a:t>
                      </a:r>
                      <a:endParaRPr lang="en-US" sz="1400" dirty="0" smtClean="0">
                        <a:latin typeface="Cambria" panose="02040503050406030204" pitchFamily="18" charset="0"/>
                      </a:endParaRPr>
                    </a:p>
                  </a:txBody>
                  <a:tcPr marT="45707" marB="45707"/>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
            <a:ext cx="8229600" cy="1143000"/>
          </a:xfrm>
        </p:spPr>
        <p:txBody>
          <a:bodyPr>
            <a:normAutofit fontScale="90000"/>
          </a:bodyPr>
          <a:lstStyle/>
          <a:p>
            <a:pPr>
              <a:defRPr/>
            </a:pPr>
            <a:r>
              <a:rPr lang="en-US" dirty="0">
                <a:solidFill>
                  <a:schemeClr val="bg1"/>
                </a:solidFill>
              </a:rPr>
              <a:t>Federal Funds Request</a:t>
            </a:r>
            <a:br>
              <a:rPr lang="en-US" dirty="0">
                <a:solidFill>
                  <a:schemeClr val="bg1"/>
                </a:solidFill>
              </a:rPr>
            </a:br>
            <a:r>
              <a:rPr lang="en-US" dirty="0">
                <a:solidFill>
                  <a:schemeClr val="bg1"/>
                </a:solidFill>
              </a:rPr>
              <a:t>FY </a:t>
            </a:r>
            <a:r>
              <a:rPr lang="en-US" dirty="0" smtClean="0">
                <a:solidFill>
                  <a:schemeClr val="bg1"/>
                </a:solidFill>
              </a:rPr>
              <a:t>20</a:t>
            </a:r>
            <a:endParaRPr lang="en-US" dirty="0">
              <a:solidFill>
                <a:schemeClr val="bg1"/>
              </a:solidFill>
            </a:endParaRPr>
          </a:p>
        </p:txBody>
      </p:sp>
      <p:sp>
        <p:nvSpPr>
          <p:cNvPr id="45059"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17</a:t>
            </a:r>
          </a:p>
        </p:txBody>
      </p:sp>
      <p:sp>
        <p:nvSpPr>
          <p:cNvPr id="45060" name="Content Placeholder 2"/>
          <p:cNvSpPr>
            <a:spLocks noGrp="1"/>
          </p:cNvSpPr>
          <p:nvPr>
            <p:ph idx="1"/>
          </p:nvPr>
        </p:nvSpPr>
        <p:spPr>
          <a:xfrm>
            <a:off x="381000" y="2332038"/>
            <a:ext cx="8229600" cy="2849562"/>
          </a:xfrm>
        </p:spPr>
        <p:txBody>
          <a:bodyPr/>
          <a:lstStyle/>
          <a:p>
            <a:pPr eaLnBrk="1" hangingPunct="1">
              <a:buFont typeface="Wingdings" panose="05000000000000000000" pitchFamily="2" charset="2"/>
              <a:buChar char="§"/>
            </a:pPr>
            <a:r>
              <a:rPr lang="en-US" altLang="en-US" sz="2400" smtClean="0"/>
              <a:t>At this time, FMU does not have any federal funding requests for FY20.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46" name="TextBox 2"/>
          <p:cNvSpPr txBox="1">
            <a:spLocks noChangeArrowheads="1"/>
          </p:cNvSpPr>
          <p:nvPr/>
        </p:nvSpPr>
        <p:spPr bwMode="auto">
          <a:xfrm>
            <a:off x="184150" y="5013325"/>
            <a:ext cx="8534400" cy="4619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1200" b="1" dirty="0" smtClean="0">
                <a:latin typeface="+mn-lt"/>
              </a:rPr>
              <a:t>Proviso 11.14 Compliance:  </a:t>
            </a:r>
            <a:r>
              <a:rPr lang="en-US" altLang="en-US" sz="1200" dirty="0" smtClean="0">
                <a:latin typeface="+mn-lt"/>
              </a:rPr>
              <a:t>FMU inquired of CHE if the Executive Budget Office (EBO) had been in contact in regard to the FTEs requested.  As of 12/5/18, CHE had not received correspondence from the EBO in regard to such.  </a:t>
            </a:r>
          </a:p>
        </p:txBody>
      </p:sp>
      <p:sp>
        <p:nvSpPr>
          <p:cNvPr id="47107" name="Title 1"/>
          <p:cNvSpPr>
            <a:spLocks noGrp="1"/>
          </p:cNvSpPr>
          <p:nvPr>
            <p:ph type="title"/>
          </p:nvPr>
        </p:nvSpPr>
        <p:spPr>
          <a:xfrm>
            <a:off x="457200" y="76200"/>
            <a:ext cx="8229600" cy="1143000"/>
          </a:xfrm>
        </p:spPr>
        <p:txBody>
          <a:bodyPr/>
          <a:lstStyle/>
          <a:p>
            <a:r>
              <a:rPr lang="en-US" altLang="en-US" smtClean="0">
                <a:solidFill>
                  <a:schemeClr val="bg1"/>
                </a:solidFill>
              </a:rPr>
              <a:t>FTE Request</a:t>
            </a:r>
          </a:p>
        </p:txBody>
      </p:sp>
      <p:sp>
        <p:nvSpPr>
          <p:cNvPr id="47108"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18</a:t>
            </a:r>
          </a:p>
        </p:txBody>
      </p:sp>
      <p:graphicFrame>
        <p:nvGraphicFramePr>
          <p:cNvPr id="7" name="Table 6"/>
          <p:cNvGraphicFramePr>
            <a:graphicFrameLocks noGrp="1"/>
          </p:cNvGraphicFramePr>
          <p:nvPr/>
        </p:nvGraphicFramePr>
        <p:xfrm>
          <a:off x="190500" y="1420813"/>
          <a:ext cx="8763000" cy="3390900"/>
        </p:xfrm>
        <a:graphic>
          <a:graphicData uri="http://schemas.openxmlformats.org/drawingml/2006/table">
            <a:tbl>
              <a:tblPr firstRow="1" bandRow="1">
                <a:tableStyleId>{5C22544A-7EE6-4342-B048-85BDC9FD1C3A}</a:tableStyleId>
              </a:tblPr>
              <a:tblGrid>
                <a:gridCol w="2255305">
                  <a:extLst>
                    <a:ext uri="{9D8B030D-6E8A-4147-A177-3AD203B41FA5}">
                      <a16:colId xmlns:a16="http://schemas.microsoft.com/office/drawing/2014/main" val="20000"/>
                    </a:ext>
                  </a:extLst>
                </a:gridCol>
                <a:gridCol w="1335052">
                  <a:extLst>
                    <a:ext uri="{9D8B030D-6E8A-4147-A177-3AD203B41FA5}">
                      <a16:colId xmlns:a16="http://schemas.microsoft.com/office/drawing/2014/main" val="20001"/>
                    </a:ext>
                  </a:extLst>
                </a:gridCol>
                <a:gridCol w="1471031">
                  <a:extLst>
                    <a:ext uri="{9D8B030D-6E8A-4147-A177-3AD203B41FA5}">
                      <a16:colId xmlns:a16="http://schemas.microsoft.com/office/drawing/2014/main" val="20002"/>
                    </a:ext>
                  </a:extLst>
                </a:gridCol>
                <a:gridCol w="3701611">
                  <a:extLst>
                    <a:ext uri="{9D8B030D-6E8A-4147-A177-3AD203B41FA5}">
                      <a16:colId xmlns:a16="http://schemas.microsoft.com/office/drawing/2014/main" val="20003"/>
                    </a:ext>
                  </a:extLst>
                </a:gridCol>
              </a:tblGrid>
              <a:tr h="640087">
                <a:tc>
                  <a:txBody>
                    <a:bodyPr/>
                    <a:lstStyle/>
                    <a:p>
                      <a:r>
                        <a:rPr lang="en-US" sz="1800" dirty="0" smtClean="0">
                          <a:latin typeface="+mn-lt"/>
                        </a:rPr>
                        <a:t>Request</a:t>
                      </a:r>
                      <a:endParaRPr lang="en-US" sz="1800" dirty="0">
                        <a:latin typeface="+mn-lt"/>
                      </a:endParaRPr>
                    </a:p>
                  </a:txBody>
                  <a:tcPr marT="45724" marB="45724"/>
                </a:tc>
                <a:tc>
                  <a:txBody>
                    <a:bodyPr/>
                    <a:lstStyle/>
                    <a:p>
                      <a:r>
                        <a:rPr lang="en-US" sz="1800" dirty="0" smtClean="0">
                          <a:latin typeface="+mn-lt"/>
                        </a:rPr>
                        <a:t>FTEs Needed</a:t>
                      </a:r>
                      <a:endParaRPr lang="en-US" sz="1800" dirty="0">
                        <a:latin typeface="+mn-lt"/>
                      </a:endParaRPr>
                    </a:p>
                  </a:txBody>
                  <a:tcPr marT="45724" marB="45724"/>
                </a:tc>
                <a:tc>
                  <a:txBody>
                    <a:bodyPr/>
                    <a:lstStyle/>
                    <a:p>
                      <a:r>
                        <a:rPr lang="en-US" sz="1800" dirty="0" smtClean="0">
                          <a:latin typeface="+mn-lt"/>
                        </a:rPr>
                        <a:t>Revenue Source</a:t>
                      </a:r>
                      <a:endParaRPr lang="en-US" sz="1800" dirty="0">
                        <a:latin typeface="+mn-lt"/>
                      </a:endParaRPr>
                    </a:p>
                  </a:txBody>
                  <a:tcPr marT="45724" marB="45724"/>
                </a:tc>
                <a:tc>
                  <a:txBody>
                    <a:bodyPr/>
                    <a:lstStyle/>
                    <a:p>
                      <a:r>
                        <a:rPr lang="en-US" sz="1800" dirty="0" smtClean="0">
                          <a:latin typeface="+mn-lt"/>
                        </a:rPr>
                        <a:t>Description</a:t>
                      </a:r>
                      <a:endParaRPr lang="en-US" sz="1800" dirty="0">
                        <a:latin typeface="+mn-lt"/>
                      </a:endParaRPr>
                    </a:p>
                  </a:txBody>
                  <a:tcPr marT="45724" marB="45724"/>
                </a:tc>
                <a:extLst>
                  <a:ext uri="{0D108BD9-81ED-4DB2-BD59-A6C34878D82A}">
                    <a16:rowId xmlns:a16="http://schemas.microsoft.com/office/drawing/2014/main" val="10000"/>
                  </a:ext>
                </a:extLst>
              </a:tr>
              <a:tr h="899625">
                <a:tc>
                  <a:txBody>
                    <a:bodyPr/>
                    <a:lstStyle/>
                    <a:p>
                      <a:r>
                        <a:rPr lang="en-US" sz="1600" dirty="0" smtClean="0">
                          <a:latin typeface="+mn-lt"/>
                        </a:rPr>
                        <a:t>Mechanical Engineering</a:t>
                      </a:r>
                      <a:endParaRPr lang="en-US" sz="1600" dirty="0">
                        <a:latin typeface="+mn-lt"/>
                      </a:endParaRPr>
                    </a:p>
                  </a:txBody>
                  <a:tcPr marT="45724" marB="45724"/>
                </a:tc>
                <a:tc>
                  <a:txBody>
                    <a:bodyPr/>
                    <a:lstStyle/>
                    <a:p>
                      <a:r>
                        <a:rPr lang="en-US" sz="1600" dirty="0" smtClean="0">
                          <a:latin typeface="+mn-lt"/>
                        </a:rPr>
                        <a:t>4 FTEs</a:t>
                      </a:r>
                      <a:endParaRPr lang="en-US" sz="1600" dirty="0">
                        <a:latin typeface="+mn-lt"/>
                      </a:endParaRPr>
                    </a:p>
                  </a:txBody>
                  <a:tcPr marT="45724" marB="45724"/>
                </a:tc>
                <a:tc>
                  <a:txBody>
                    <a:bodyPr/>
                    <a:lstStyle/>
                    <a:p>
                      <a:r>
                        <a:rPr lang="en-US" sz="1600" dirty="0" smtClean="0">
                          <a:latin typeface="+mn-lt"/>
                        </a:rPr>
                        <a:t>Recurring</a:t>
                      </a:r>
                    </a:p>
                    <a:p>
                      <a:r>
                        <a:rPr lang="en-US" sz="1600" dirty="0" smtClean="0">
                          <a:latin typeface="+mn-lt"/>
                        </a:rPr>
                        <a:t>Appropriation Request</a:t>
                      </a:r>
                      <a:endParaRPr lang="en-US" sz="1600" dirty="0">
                        <a:latin typeface="+mn-lt"/>
                      </a:endParaRPr>
                    </a:p>
                  </a:txBody>
                  <a:tcPr marT="45724" marB="45724"/>
                </a:tc>
                <a:tc>
                  <a:txBody>
                    <a:bodyPr/>
                    <a:lstStyle/>
                    <a:p>
                      <a:r>
                        <a:rPr lang="en-US" sz="1600" dirty="0" smtClean="0">
                          <a:latin typeface="+mn-lt"/>
                        </a:rPr>
                        <a:t>FTEs</a:t>
                      </a:r>
                      <a:r>
                        <a:rPr lang="en-US" sz="1600" baseline="0" dirty="0" smtClean="0">
                          <a:latin typeface="+mn-lt"/>
                        </a:rPr>
                        <a:t> will be for faculty to administer the program.</a:t>
                      </a:r>
                      <a:endParaRPr lang="en-US" sz="1600" dirty="0">
                        <a:latin typeface="+mn-lt"/>
                      </a:endParaRPr>
                    </a:p>
                  </a:txBody>
                  <a:tcPr marT="45724" marB="45724"/>
                </a:tc>
                <a:extLst>
                  <a:ext uri="{0D108BD9-81ED-4DB2-BD59-A6C34878D82A}">
                    <a16:rowId xmlns:a16="http://schemas.microsoft.com/office/drawing/2014/main" val="10001"/>
                  </a:ext>
                </a:extLst>
              </a:tr>
              <a:tr h="849337">
                <a:tc>
                  <a:txBody>
                    <a:bodyPr/>
                    <a:lstStyle/>
                    <a:p>
                      <a:r>
                        <a:rPr lang="en-US" sz="1600" dirty="0" smtClean="0">
                          <a:latin typeface="+mn-lt"/>
                        </a:rPr>
                        <a:t>Behavioral Health Clinic</a:t>
                      </a:r>
                    </a:p>
                  </a:txBody>
                  <a:tcPr marT="45724" marB="45724"/>
                </a:tc>
                <a:tc>
                  <a:txBody>
                    <a:bodyPr/>
                    <a:lstStyle/>
                    <a:p>
                      <a:r>
                        <a:rPr lang="en-US" sz="1600" baseline="0" dirty="0" smtClean="0">
                          <a:latin typeface="+mn-lt"/>
                        </a:rPr>
                        <a:t>4 FTEs</a:t>
                      </a:r>
                      <a:endParaRPr lang="en-US" sz="1600" dirty="0">
                        <a:latin typeface="+mn-lt"/>
                      </a:endParaRPr>
                    </a:p>
                  </a:txBody>
                  <a:tcPr marT="45724" marB="45724"/>
                </a:tc>
                <a:tc>
                  <a:txBody>
                    <a:bodyPr/>
                    <a:lstStyle/>
                    <a:p>
                      <a:r>
                        <a:rPr lang="en-US" sz="1600" dirty="0" smtClean="0">
                          <a:latin typeface="+mn-lt"/>
                        </a:rPr>
                        <a:t>Recurring</a:t>
                      </a:r>
                    </a:p>
                    <a:p>
                      <a:r>
                        <a:rPr lang="en-US" sz="1600" dirty="0" smtClean="0">
                          <a:latin typeface="+mn-lt"/>
                        </a:rPr>
                        <a:t>Appropriation Request</a:t>
                      </a:r>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FTEs will be</a:t>
                      </a:r>
                      <a:r>
                        <a:rPr lang="en-US" sz="1600" baseline="0" dirty="0" smtClean="0">
                          <a:latin typeface="+mn-lt"/>
                        </a:rPr>
                        <a:t> for</a:t>
                      </a:r>
                      <a:r>
                        <a:rPr lang="en-US" sz="1600" dirty="0" smtClean="0">
                          <a:latin typeface="+mn-lt"/>
                        </a:rPr>
                        <a:t> faculty and staff</a:t>
                      </a:r>
                      <a:r>
                        <a:rPr lang="en-US" sz="1600" baseline="0" dirty="0" smtClean="0">
                          <a:latin typeface="+mn-lt"/>
                        </a:rPr>
                        <a:t> for the clinic and clinical psychology program.</a:t>
                      </a:r>
                      <a:endParaRPr lang="en-US" sz="1600" dirty="0" smtClean="0">
                        <a:latin typeface="+mn-lt"/>
                      </a:endParaRPr>
                    </a:p>
                  </a:txBody>
                  <a:tcPr marT="45724" marB="45724"/>
                </a:tc>
                <a:extLst>
                  <a:ext uri="{0D108BD9-81ED-4DB2-BD59-A6C34878D82A}">
                    <a16:rowId xmlns:a16="http://schemas.microsoft.com/office/drawing/2014/main" val="10002"/>
                  </a:ext>
                </a:extLst>
              </a:tr>
              <a:tr h="1001850">
                <a:tc>
                  <a:txBody>
                    <a:bodyPr/>
                    <a:lstStyle/>
                    <a:p>
                      <a:r>
                        <a:rPr lang="en-US" sz="1600" dirty="0" smtClean="0">
                          <a:latin typeface="+mn-lt"/>
                        </a:rPr>
                        <a:t>Speech Pathology Year 3</a:t>
                      </a:r>
                    </a:p>
                  </a:txBody>
                  <a:tcPr marT="45724" marB="45724"/>
                </a:tc>
                <a:tc>
                  <a:txBody>
                    <a:bodyPr/>
                    <a:lstStyle/>
                    <a:p>
                      <a:r>
                        <a:rPr lang="en-US" sz="1600" dirty="0" smtClean="0">
                          <a:latin typeface="+mn-lt"/>
                        </a:rPr>
                        <a:t>3 FTEs</a:t>
                      </a:r>
                      <a:endParaRPr lang="en-US" sz="1600" dirty="0">
                        <a:latin typeface="+mn-lt"/>
                      </a:endParaRPr>
                    </a:p>
                  </a:txBody>
                  <a:tcPr marT="45724" marB="45724"/>
                </a:tc>
                <a:tc>
                  <a:txBody>
                    <a:bodyPr/>
                    <a:lstStyle/>
                    <a:p>
                      <a:r>
                        <a:rPr lang="en-US" sz="1600" dirty="0" smtClean="0">
                          <a:latin typeface="+mn-lt"/>
                        </a:rPr>
                        <a:t>Other</a:t>
                      </a:r>
                      <a:r>
                        <a:rPr lang="en-US" sz="1600" baseline="0" dirty="0" smtClean="0">
                          <a:latin typeface="+mn-lt"/>
                        </a:rPr>
                        <a:t> Funds Authorization Request</a:t>
                      </a:r>
                      <a:endParaRPr lang="en-US" sz="1600" dirty="0" smtClean="0">
                        <a:latin typeface="+mn-lt"/>
                      </a:endParaRPr>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rPr>
                        <a:t>FTEs will be for</a:t>
                      </a:r>
                      <a:r>
                        <a:rPr lang="en-US" sz="1600" baseline="0" dirty="0" smtClean="0">
                          <a:latin typeface="+mn-lt"/>
                        </a:rPr>
                        <a:t> </a:t>
                      </a:r>
                      <a:r>
                        <a:rPr lang="en-US" sz="1600" dirty="0" smtClean="0">
                          <a:latin typeface="+mn-lt"/>
                        </a:rPr>
                        <a:t>additional</a:t>
                      </a:r>
                      <a:r>
                        <a:rPr lang="en-US" sz="1600" baseline="0" dirty="0" smtClean="0">
                          <a:latin typeface="+mn-lt"/>
                        </a:rPr>
                        <a:t> faculty to handle the increase in students entering the program.</a:t>
                      </a:r>
                      <a:endParaRPr lang="en-US" sz="1600" dirty="0" smtClean="0">
                        <a:latin typeface="+mn-lt"/>
                      </a:endParaRPr>
                    </a:p>
                  </a:txBody>
                  <a:tcPr marT="45724" marB="45724"/>
                </a:tc>
                <a:extLst>
                  <a:ext uri="{0D108BD9-81ED-4DB2-BD59-A6C34878D82A}">
                    <a16:rowId xmlns:a16="http://schemas.microsoft.com/office/drawing/2014/main" val="699846050"/>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a:lstStyle/>
          <a:p>
            <a:r>
              <a:rPr lang="en-US" altLang="en-US" smtClean="0">
                <a:solidFill>
                  <a:schemeClr val="bg1"/>
                </a:solidFill>
              </a:rPr>
              <a:t>Provisos</a:t>
            </a:r>
          </a:p>
        </p:txBody>
      </p:sp>
      <p:sp>
        <p:nvSpPr>
          <p:cNvPr id="49155" name="Content Placeholder 2"/>
          <p:cNvSpPr>
            <a:spLocks noGrp="1"/>
          </p:cNvSpPr>
          <p:nvPr>
            <p:ph idx="1"/>
          </p:nvPr>
        </p:nvSpPr>
        <p:spPr/>
        <p:txBody>
          <a:bodyPr/>
          <a:lstStyle/>
          <a:p>
            <a:r>
              <a:rPr lang="en-US" altLang="en-US" sz="2500" smtClean="0"/>
              <a:t>Cut and paste </a:t>
            </a:r>
            <a:r>
              <a:rPr lang="en-US" altLang="en-US" sz="2500" b="1" u="sng" smtClean="0">
                <a:solidFill>
                  <a:srgbClr val="FF0000"/>
                </a:solidFill>
              </a:rPr>
              <a:t>ALL</a:t>
            </a:r>
            <a:r>
              <a:rPr lang="en-US" altLang="en-US" sz="2500" smtClean="0"/>
              <a:t> of the institution’s applicable provisos (this should include all general provisions (section 117s) and lottery provisions that affect the institution as well) and indicate the action requested for each with an explanation of such action.  (Keep, Amend, Delete, or Codify)</a:t>
            </a:r>
          </a:p>
          <a:p>
            <a:r>
              <a:rPr lang="en-US" altLang="en-US" sz="2500" smtClean="0"/>
              <a:t>If the action is to amend, </a:t>
            </a:r>
            <a:r>
              <a:rPr lang="en-US" altLang="en-US" sz="2500" b="1" smtClean="0">
                <a:solidFill>
                  <a:srgbClr val="FF0000"/>
                </a:solidFill>
              </a:rPr>
              <a:t>provide the new language</a:t>
            </a:r>
            <a:r>
              <a:rPr lang="en-US" altLang="en-US" sz="2500" smtClean="0"/>
              <a:t>. </a:t>
            </a:r>
          </a:p>
          <a:p>
            <a:r>
              <a:rPr lang="en-US" altLang="en-US" sz="2500" smtClean="0"/>
              <a:t>Please </a:t>
            </a:r>
            <a:r>
              <a:rPr lang="en-US" altLang="en-US" sz="2500" b="1" smtClean="0">
                <a:solidFill>
                  <a:srgbClr val="FF0000"/>
                </a:solidFill>
              </a:rPr>
              <a:t>provide all new proviso language </a:t>
            </a:r>
            <a:r>
              <a:rPr lang="en-US" altLang="en-US" sz="2500" smtClean="0"/>
              <a:t>at the end of this section. </a:t>
            </a:r>
          </a:p>
        </p:txBody>
      </p:sp>
      <p:sp>
        <p:nvSpPr>
          <p:cNvPr id="491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538227-FABD-4980-8341-8F62B4E8C719}" type="slidenum">
              <a:rPr lang="en-US" altLang="en-US" sz="1200" smtClean="0">
                <a:solidFill>
                  <a:srgbClr val="898989"/>
                </a:solidFill>
              </a:rPr>
              <a:pPr>
                <a:spcBef>
                  <a:spcPct val="0"/>
                </a:spcBef>
                <a:buFontTx/>
                <a:buNone/>
              </a:pPr>
              <a:t>19</a:t>
            </a:fld>
            <a:endParaRPr lang="en-US" altLang="en-US" sz="1200" smtClean="0">
              <a:solidFill>
                <a:srgbClr val="898989"/>
              </a:solidFill>
            </a:endParaRPr>
          </a:p>
        </p:txBody>
      </p:sp>
      <p:graphicFrame>
        <p:nvGraphicFramePr>
          <p:cNvPr id="2" name="Table 1"/>
          <p:cNvGraphicFramePr>
            <a:graphicFrameLocks noGrp="1"/>
          </p:cNvGraphicFramePr>
          <p:nvPr/>
        </p:nvGraphicFramePr>
        <p:xfrm>
          <a:off x="0" y="1344613"/>
          <a:ext cx="9144000" cy="4273550"/>
        </p:xfrm>
        <a:graphic>
          <a:graphicData uri="http://schemas.openxmlformats.org/drawingml/2006/table">
            <a:tbl>
              <a:tblPr firstRow="1" bandRow="1">
                <a:tableStyleId>{5C22544A-7EE6-4342-B048-85BDC9FD1C3A}</a:tableStyleId>
              </a:tblPr>
              <a:tblGrid>
                <a:gridCol w="1410154">
                  <a:extLst>
                    <a:ext uri="{9D8B030D-6E8A-4147-A177-3AD203B41FA5}">
                      <a16:colId xmlns:a16="http://schemas.microsoft.com/office/drawing/2014/main" val="20000"/>
                    </a:ext>
                  </a:extLst>
                </a:gridCol>
                <a:gridCol w="1346760">
                  <a:extLst>
                    <a:ext uri="{9D8B030D-6E8A-4147-A177-3AD203B41FA5}">
                      <a16:colId xmlns:a16="http://schemas.microsoft.com/office/drawing/2014/main" val="20001"/>
                    </a:ext>
                  </a:extLst>
                </a:gridCol>
                <a:gridCol w="6387086">
                  <a:extLst>
                    <a:ext uri="{9D8B030D-6E8A-4147-A177-3AD203B41FA5}">
                      <a16:colId xmlns:a16="http://schemas.microsoft.com/office/drawing/2014/main" val="20002"/>
                    </a:ext>
                  </a:extLst>
                </a:gridCol>
              </a:tblGrid>
              <a:tr h="370688">
                <a:tc>
                  <a:txBody>
                    <a:bodyPr/>
                    <a:lstStyle/>
                    <a:p>
                      <a:r>
                        <a:rPr lang="en-US" sz="1600" dirty="0"/>
                        <a:t>Proviso #</a:t>
                      </a:r>
                    </a:p>
                  </a:txBody>
                  <a:tcPr marL="91445" marR="91445" marT="45702" marB="45702"/>
                </a:tc>
                <a:tc>
                  <a:txBody>
                    <a:bodyPr/>
                    <a:lstStyle/>
                    <a:p>
                      <a:r>
                        <a:rPr lang="en-US" sz="1600" dirty="0"/>
                        <a:t>Disposition</a:t>
                      </a:r>
                    </a:p>
                  </a:txBody>
                  <a:tcPr marL="91445" marR="91445" marT="45702" marB="45702"/>
                </a:tc>
                <a:tc>
                  <a:txBody>
                    <a:bodyPr/>
                    <a:lstStyle/>
                    <a:p>
                      <a:r>
                        <a:rPr lang="en-US" sz="1600" dirty="0"/>
                        <a:t>Purpose &amp; Justification</a:t>
                      </a:r>
                    </a:p>
                  </a:txBody>
                  <a:tcPr marL="91445" marR="91445" marT="45702" marB="45702"/>
                </a:tc>
                <a:extLst>
                  <a:ext uri="{0D108BD9-81ED-4DB2-BD59-A6C34878D82A}">
                    <a16:rowId xmlns:a16="http://schemas.microsoft.com/office/drawing/2014/main" val="10000"/>
                  </a:ext>
                </a:extLst>
              </a:tr>
              <a:tr h="646763">
                <a:tc>
                  <a:txBody>
                    <a:bodyPr/>
                    <a:lstStyle/>
                    <a:p>
                      <a:r>
                        <a:rPr lang="en-US" sz="1400" dirty="0"/>
                        <a:t>1A.32</a:t>
                      </a:r>
                    </a:p>
                  </a:txBody>
                  <a:tcPr marL="91445" marR="91445" marT="45702" marB="45702"/>
                </a:tc>
                <a:tc>
                  <a:txBody>
                    <a:bodyPr/>
                    <a:lstStyle/>
                    <a:p>
                      <a:r>
                        <a:rPr lang="en-US" sz="1400" dirty="0"/>
                        <a:t>Keep</a:t>
                      </a:r>
                    </a:p>
                  </a:txBody>
                  <a:tcPr marL="91445" marR="91445" marT="45702" marB="45702"/>
                </a:tc>
                <a:tc>
                  <a:txBody>
                    <a:bodyPr/>
                    <a:lstStyle/>
                    <a:p>
                      <a:r>
                        <a:rPr lang="en-US" sz="1200" dirty="0"/>
                        <a:t>Allocation of $350k to the Center of Excellence to prepare teachers of children of poverty.  This program is key to the Pee Dee as teachers in this region are significantly more likely to teach children </a:t>
                      </a:r>
                      <a:r>
                        <a:rPr lang="en-US" sz="1200" dirty="0" smtClean="0"/>
                        <a:t>from impoverished</a:t>
                      </a:r>
                      <a:r>
                        <a:rPr lang="en-US" sz="1200" baseline="0" dirty="0" smtClean="0"/>
                        <a:t> areas</a:t>
                      </a:r>
                      <a:r>
                        <a:rPr lang="en-US" sz="1200" dirty="0" smtClean="0"/>
                        <a:t>.  </a:t>
                      </a:r>
                      <a:endParaRPr lang="en-US" sz="1200" dirty="0"/>
                    </a:p>
                  </a:txBody>
                  <a:tcPr marL="91445" marR="91445" marT="45702" marB="45702"/>
                </a:tc>
                <a:extLst>
                  <a:ext uri="{0D108BD9-81ED-4DB2-BD59-A6C34878D82A}">
                    <a16:rowId xmlns:a16="http://schemas.microsoft.com/office/drawing/2014/main" val="10001"/>
                  </a:ext>
                </a:extLst>
              </a:tr>
              <a:tr h="357219">
                <a:tc>
                  <a:txBody>
                    <a:bodyPr/>
                    <a:lstStyle/>
                    <a:p>
                      <a:r>
                        <a:rPr lang="en-US" sz="1400" dirty="0"/>
                        <a:t>3.6</a:t>
                      </a:r>
                    </a:p>
                  </a:txBody>
                  <a:tcPr marL="91445" marR="91445" marT="45702" marB="45702"/>
                </a:tc>
                <a:tc>
                  <a:txBody>
                    <a:bodyPr/>
                    <a:lstStyle/>
                    <a:p>
                      <a:r>
                        <a:rPr lang="en-US" sz="1400" dirty="0"/>
                        <a:t>Keep</a:t>
                      </a:r>
                    </a:p>
                  </a:txBody>
                  <a:tcPr marL="91445" marR="91445" marT="45702" marB="45702"/>
                </a:tc>
                <a:tc>
                  <a:txBody>
                    <a:bodyPr/>
                    <a:lstStyle/>
                    <a:p>
                      <a:r>
                        <a:rPr lang="en-US" sz="1200" dirty="0"/>
                        <a:t>IT funding for higher ed.  These funds further enhance technology support across the campus.</a:t>
                      </a:r>
                    </a:p>
                  </a:txBody>
                  <a:tcPr marL="91445" marR="91445" marT="45702" marB="45702"/>
                </a:tc>
                <a:extLst>
                  <a:ext uri="{0D108BD9-81ED-4DB2-BD59-A6C34878D82A}">
                    <a16:rowId xmlns:a16="http://schemas.microsoft.com/office/drawing/2014/main" val="10002"/>
                  </a:ext>
                </a:extLst>
              </a:tr>
              <a:tr h="328712">
                <a:tc>
                  <a:txBody>
                    <a:bodyPr/>
                    <a:lstStyle/>
                    <a:p>
                      <a:r>
                        <a:rPr lang="en-US" sz="1400" dirty="0" smtClean="0"/>
                        <a:t>17.1</a:t>
                      </a:r>
                      <a:endParaRPr lang="en-US" sz="1400" dirty="0"/>
                    </a:p>
                  </a:txBody>
                  <a:tcPr marL="91445" marR="91445" marT="45702" marB="45702"/>
                </a:tc>
                <a:tc>
                  <a:txBody>
                    <a:bodyPr/>
                    <a:lstStyle/>
                    <a:p>
                      <a:r>
                        <a:rPr lang="en-US" sz="1400" dirty="0" smtClean="0"/>
                        <a:t>Remove</a:t>
                      </a:r>
                      <a:endParaRPr lang="en-US" sz="1400" dirty="0"/>
                    </a:p>
                  </a:txBody>
                  <a:tcPr marL="91445" marR="91445" marT="45702" marB="45702"/>
                </a:tc>
                <a:tc>
                  <a:txBody>
                    <a:bodyPr/>
                    <a:lstStyle/>
                    <a:p>
                      <a:r>
                        <a:rPr lang="en-US" sz="1200" dirty="0" smtClean="0"/>
                        <a:t>Funds have been transferred as</a:t>
                      </a:r>
                      <a:r>
                        <a:rPr lang="en-US" sz="1200" baseline="0" dirty="0" smtClean="0"/>
                        <a:t> provided, thus rendering this proviso moot. </a:t>
                      </a:r>
                      <a:endParaRPr lang="en-US" sz="1200" dirty="0"/>
                    </a:p>
                  </a:txBody>
                  <a:tcPr marL="91445" marR="91445" marT="45702" marB="45702"/>
                </a:tc>
                <a:extLst>
                  <a:ext uri="{0D108BD9-81ED-4DB2-BD59-A6C34878D82A}">
                    <a16:rowId xmlns:a16="http://schemas.microsoft.com/office/drawing/2014/main" val="1269944358"/>
                  </a:ext>
                </a:extLst>
              </a:tr>
              <a:tr h="387824">
                <a:tc gridSpan="3">
                  <a:txBody>
                    <a:bodyPr/>
                    <a:lstStyle/>
                    <a:p>
                      <a:r>
                        <a:rPr lang="en-US" sz="1600" b="1" dirty="0">
                          <a:solidFill>
                            <a:schemeClr val="bg1"/>
                          </a:solidFill>
                        </a:rPr>
                        <a:t>General Higher Ed Provisos</a:t>
                      </a:r>
                    </a:p>
                  </a:txBody>
                  <a:tcPr marL="91445" marR="91445" marT="45702" marB="45702">
                    <a:solidFill>
                      <a:schemeClr val="accent1"/>
                    </a:solidFill>
                  </a:tcPr>
                </a:tc>
                <a:tc hMerge="1">
                  <a:txBody>
                    <a:bodyPr/>
                    <a:lstStyle/>
                    <a:p>
                      <a:endParaRPr lang="en-US" sz="1800" dirty="0"/>
                    </a:p>
                  </a:txBody>
                  <a:tcPr marL="91445" marR="91445" marT="45705" marB="45705"/>
                </a:tc>
                <a:tc hMerge="1">
                  <a:txBody>
                    <a:bodyPr/>
                    <a:lstStyle/>
                    <a:p>
                      <a:endParaRPr lang="en-US" sz="1600" dirty="0"/>
                    </a:p>
                  </a:txBody>
                  <a:tcPr marL="91445" marR="91445" marT="45705" marB="45705"/>
                </a:tc>
                <a:extLst>
                  <a:ext uri="{0D108BD9-81ED-4DB2-BD59-A6C34878D82A}">
                    <a16:rowId xmlns:a16="http://schemas.microsoft.com/office/drawing/2014/main" val="10003"/>
                  </a:ext>
                </a:extLst>
              </a:tr>
              <a:tr h="380973">
                <a:tc>
                  <a:txBody>
                    <a:bodyPr/>
                    <a:lstStyle/>
                    <a:p>
                      <a:r>
                        <a:rPr lang="en-US" sz="1400" dirty="0"/>
                        <a:t>117.7(B)(2) </a:t>
                      </a:r>
                    </a:p>
                  </a:txBody>
                  <a:tcPr marL="91445" marR="91445" marT="45702" marB="45702"/>
                </a:tc>
                <a:tc>
                  <a:txBody>
                    <a:bodyPr/>
                    <a:lstStyle/>
                    <a:p>
                      <a:r>
                        <a:rPr lang="en-US" sz="1400" dirty="0"/>
                        <a:t>Keep</a:t>
                      </a:r>
                    </a:p>
                  </a:txBody>
                  <a:tcPr marL="91445" marR="91445" marT="45702" marB="45702"/>
                </a:tc>
                <a:tc>
                  <a:txBody>
                    <a:bodyPr/>
                    <a:lstStyle/>
                    <a:p>
                      <a:r>
                        <a:rPr lang="en-US" sz="1200" dirty="0"/>
                        <a:t>Exempts university fee increases from having to be </a:t>
                      </a:r>
                      <a:r>
                        <a:rPr lang="en-US" sz="1200" dirty="0" smtClean="0"/>
                        <a:t>approved legislatively.</a:t>
                      </a:r>
                      <a:endParaRPr lang="en-US" sz="1200" dirty="0"/>
                    </a:p>
                  </a:txBody>
                  <a:tcPr marL="91445" marR="91445" marT="45702" marB="45702"/>
                </a:tc>
                <a:extLst>
                  <a:ext uri="{0D108BD9-81ED-4DB2-BD59-A6C34878D82A}">
                    <a16:rowId xmlns:a16="http://schemas.microsoft.com/office/drawing/2014/main" val="10004"/>
                  </a:ext>
                </a:extLst>
              </a:tr>
              <a:tr h="716019">
                <a:tc>
                  <a:txBody>
                    <a:bodyPr/>
                    <a:lstStyle/>
                    <a:p>
                      <a:r>
                        <a:rPr lang="en-US" sz="1400" dirty="0"/>
                        <a:t>117.8</a:t>
                      </a:r>
                    </a:p>
                  </a:txBody>
                  <a:tcPr marL="91445" marR="91445" marT="45702" marB="45702"/>
                </a:tc>
                <a:tc>
                  <a:txBody>
                    <a:bodyPr/>
                    <a:lstStyle/>
                    <a:p>
                      <a:r>
                        <a:rPr lang="en-US" sz="1400" dirty="0"/>
                        <a:t>Keep</a:t>
                      </a:r>
                    </a:p>
                  </a:txBody>
                  <a:tcPr marL="91445" marR="91445" marT="45702" marB="45702"/>
                </a:tc>
                <a:tc>
                  <a:txBody>
                    <a:bodyPr/>
                    <a:lstStyle/>
                    <a:p>
                      <a:r>
                        <a:rPr lang="en-US" sz="1200" dirty="0"/>
                        <a:t>This proviso </a:t>
                      </a:r>
                      <a:r>
                        <a:rPr lang="en-US" sz="1200" dirty="0" smtClean="0"/>
                        <a:t>is essential in </a:t>
                      </a:r>
                      <a:r>
                        <a:rPr lang="en-US" sz="1200" dirty="0"/>
                        <a:t>allowing institutions</a:t>
                      </a:r>
                      <a:r>
                        <a:rPr lang="en-US" sz="1200" baseline="0" dirty="0"/>
                        <a:t> </a:t>
                      </a:r>
                      <a:r>
                        <a:rPr lang="en-US" sz="1200" dirty="0"/>
                        <a:t>to retain tuition revenues generated by the University to reinvest in the institution and to provide general reserves to assist in enrollment fluctuations and capital maintenance.</a:t>
                      </a:r>
                    </a:p>
                  </a:txBody>
                  <a:tcPr marL="91445" marR="91445" marT="45702" marB="45702"/>
                </a:tc>
                <a:extLst>
                  <a:ext uri="{0D108BD9-81ED-4DB2-BD59-A6C34878D82A}">
                    <a16:rowId xmlns:a16="http://schemas.microsoft.com/office/drawing/2014/main" val="10005"/>
                  </a:ext>
                </a:extLst>
              </a:tr>
              <a:tr h="343978">
                <a:tc>
                  <a:txBody>
                    <a:bodyPr/>
                    <a:lstStyle/>
                    <a:p>
                      <a:r>
                        <a:rPr lang="en-US" sz="1400" dirty="0"/>
                        <a:t>117.11</a:t>
                      </a:r>
                    </a:p>
                  </a:txBody>
                  <a:tcPr marL="91445" marR="91445" marT="45702" marB="45702"/>
                </a:tc>
                <a:tc>
                  <a:txBody>
                    <a:bodyPr/>
                    <a:lstStyle/>
                    <a:p>
                      <a:r>
                        <a:rPr lang="en-US" sz="1400" dirty="0"/>
                        <a:t>Keep</a:t>
                      </a:r>
                    </a:p>
                  </a:txBody>
                  <a:tcPr marL="91445" marR="91445" marT="45702" marB="45702"/>
                </a:tc>
                <a:tc>
                  <a:txBody>
                    <a:bodyPr/>
                    <a:lstStyle/>
                    <a:p>
                      <a:r>
                        <a:rPr lang="en-US" sz="1200" dirty="0"/>
                        <a:t>Allows institution’s board to set fees </a:t>
                      </a:r>
                      <a:r>
                        <a:rPr lang="en-US" sz="1200" dirty="0" smtClean="0"/>
                        <a:t>and define fee </a:t>
                      </a:r>
                      <a:r>
                        <a:rPr lang="en-US" sz="1200" dirty="0"/>
                        <a:t>categories.</a:t>
                      </a:r>
                    </a:p>
                  </a:txBody>
                  <a:tcPr marL="91445" marR="91445" marT="45702" marB="45702"/>
                </a:tc>
                <a:extLst>
                  <a:ext uri="{0D108BD9-81ED-4DB2-BD59-A6C34878D82A}">
                    <a16:rowId xmlns:a16="http://schemas.microsoft.com/office/drawing/2014/main" val="10006"/>
                  </a:ext>
                </a:extLst>
              </a:tr>
              <a:tr h="370688">
                <a:tc>
                  <a:txBody>
                    <a:bodyPr/>
                    <a:lstStyle/>
                    <a:p>
                      <a:r>
                        <a:rPr lang="en-US" sz="1400" dirty="0"/>
                        <a:t>117.16</a:t>
                      </a:r>
                    </a:p>
                  </a:txBody>
                  <a:tcPr marL="91445" marR="91445" marT="45702" marB="45702"/>
                </a:tc>
                <a:tc>
                  <a:txBody>
                    <a:bodyPr/>
                    <a:lstStyle/>
                    <a:p>
                      <a:r>
                        <a:rPr lang="en-US" sz="1400" dirty="0"/>
                        <a:t>Keep</a:t>
                      </a:r>
                    </a:p>
                  </a:txBody>
                  <a:tcPr marL="91445" marR="91445" marT="45702" marB="45702"/>
                </a:tc>
                <a:tc>
                  <a:txBody>
                    <a:bodyPr/>
                    <a:lstStyle/>
                    <a:p>
                      <a:r>
                        <a:rPr lang="en-US" sz="1200" dirty="0"/>
                        <a:t>Disallows fixed allowances for personal expenses to presidents.</a:t>
                      </a:r>
                    </a:p>
                  </a:txBody>
                  <a:tcPr marL="91445" marR="91445" marT="45702" marB="45702"/>
                </a:tc>
                <a:extLst>
                  <a:ext uri="{0D108BD9-81ED-4DB2-BD59-A6C34878D82A}">
                    <a16:rowId xmlns:a16="http://schemas.microsoft.com/office/drawing/2014/main" val="10007"/>
                  </a:ext>
                </a:extLst>
              </a:tr>
              <a:tr h="370688">
                <a:tc>
                  <a:txBody>
                    <a:bodyPr/>
                    <a:lstStyle/>
                    <a:p>
                      <a:r>
                        <a:rPr lang="en-US" sz="1400" dirty="0"/>
                        <a:t>117.28</a:t>
                      </a:r>
                    </a:p>
                  </a:txBody>
                  <a:tcPr marL="91445" marR="91445" marT="45702" marB="45702"/>
                </a:tc>
                <a:tc>
                  <a:txBody>
                    <a:bodyPr/>
                    <a:lstStyle/>
                    <a:p>
                      <a:r>
                        <a:rPr lang="en-US" sz="1400" dirty="0"/>
                        <a:t>Keep</a:t>
                      </a:r>
                    </a:p>
                  </a:txBody>
                  <a:tcPr marL="91445" marR="91445" marT="45702" marB="45702"/>
                </a:tc>
                <a:tc>
                  <a:txBody>
                    <a:bodyPr/>
                    <a:lstStyle/>
                    <a:p>
                      <a:r>
                        <a:rPr lang="en-US" sz="1200" dirty="0"/>
                        <a:t>Regulates state operated day care facilities.</a:t>
                      </a:r>
                    </a:p>
                  </a:txBody>
                  <a:tcPr marL="91445" marR="91445" marT="45702" marB="45702"/>
                </a:tc>
                <a:extLst>
                  <a:ext uri="{0D108BD9-81ED-4DB2-BD59-A6C34878D82A}">
                    <a16:rowId xmlns:a16="http://schemas.microsoft.com/office/drawing/2014/main" val="10008"/>
                  </a:ext>
                </a:extLst>
              </a:tr>
            </a:tbl>
          </a:graphicData>
        </a:graphic>
      </p:graphicFrame>
      <p:sp>
        <p:nvSpPr>
          <p:cNvPr id="49203" name="TextBox 6"/>
          <p:cNvSpPr txBox="1">
            <a:spLocks noChangeArrowheads="1"/>
          </p:cNvSpPr>
          <p:nvPr/>
        </p:nvSpPr>
        <p:spPr bwMode="auto">
          <a:xfrm>
            <a:off x="8458200" y="6273800"/>
            <a:ext cx="6858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19</a:t>
            </a:r>
          </a:p>
        </p:txBody>
      </p:sp>
      <p:sp>
        <p:nvSpPr>
          <p:cNvPr id="3" name="TextBox 2"/>
          <p:cNvSpPr txBox="1"/>
          <p:nvPr/>
        </p:nvSpPr>
        <p:spPr>
          <a:xfrm>
            <a:off x="0" y="6273800"/>
            <a:ext cx="8458200" cy="584200"/>
          </a:xfrm>
          <a:prstGeom prst="rect">
            <a:avLst/>
          </a:prstGeom>
          <a:solidFill>
            <a:schemeClr val="tx2">
              <a:lumMod val="50000"/>
            </a:schemeClr>
          </a:solidFill>
        </p:spPr>
        <p:txBody>
          <a:bodyPr>
            <a:spAutoFit/>
          </a:bodyPr>
          <a:lstStyle/>
          <a:p>
            <a:pPr>
              <a:defRPr/>
            </a:pPr>
            <a:r>
              <a:rPr lang="en-US" sz="1600" dirty="0">
                <a:solidFill>
                  <a:schemeClr val="bg1"/>
                </a:solidFill>
              </a:rPr>
              <a:t>FMU did not comment on CHE specific provisos or proviso requiring statewide administrative reporting which FMU is required to participate 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8229600" cy="1143000"/>
          </a:xfrm>
        </p:spPr>
        <p:txBody>
          <a:bodyPr/>
          <a:lstStyle/>
          <a:p>
            <a:pPr algn="r" eaLnBrk="1" hangingPunct="1"/>
            <a:r>
              <a:rPr lang="en-US" altLang="en-US" sz="4000" smtClean="0">
                <a:solidFill>
                  <a:schemeClr val="bg1"/>
                </a:solidFill>
              </a:rPr>
              <a:t>		</a:t>
            </a:r>
          </a:p>
        </p:txBody>
      </p:sp>
      <p:sp>
        <p:nvSpPr>
          <p:cNvPr id="14339"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4400">
                <a:solidFill>
                  <a:srgbClr val="FFFFFF"/>
                </a:solidFill>
              </a:rPr>
              <a:t>Highlights</a:t>
            </a:r>
          </a:p>
        </p:txBody>
      </p:sp>
      <p:sp>
        <p:nvSpPr>
          <p:cNvPr id="14340" name="TextBox 4"/>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FFFF"/>
                </a:solidFill>
                <a:cs typeface="Calibri" panose="020F0502020204030204" pitchFamily="34" charset="0"/>
              </a:rPr>
              <a:t>2</a:t>
            </a:r>
          </a:p>
        </p:txBody>
      </p:sp>
      <p:sp>
        <p:nvSpPr>
          <p:cNvPr id="6" name="Content Placeholder 2"/>
          <p:cNvSpPr txBox="1">
            <a:spLocks/>
          </p:cNvSpPr>
          <p:nvPr/>
        </p:nvSpPr>
        <p:spPr bwMode="auto">
          <a:xfrm>
            <a:off x="82550" y="1447800"/>
            <a:ext cx="8909050" cy="4800600"/>
          </a:xfrm>
          <a:prstGeom prst="rect">
            <a:avLst/>
          </a:prstGeom>
          <a:noFill/>
          <a:ln w="9525">
            <a:noFill/>
            <a:miter lim="800000"/>
            <a:headEnd/>
            <a:tailEnd/>
          </a:ln>
        </p:spPr>
        <p:txBody>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500" b="1" dirty="0" smtClean="0">
                <a:latin typeface="Cambria" panose="02040503050406030204" pitchFamily="18" charset="0"/>
              </a:rPr>
              <a:t>Current Accomplishments:</a:t>
            </a:r>
          </a:p>
          <a:p>
            <a:pPr>
              <a:defRPr/>
            </a:pPr>
            <a:r>
              <a:rPr lang="en-US" sz="1500" dirty="0" smtClean="0">
                <a:latin typeface="Cambria" panose="02040503050406030204" pitchFamily="18" charset="0"/>
              </a:rPr>
              <a:t>Graduated the first class of Doctor of Nursing Practice (DNP) students in Fall 2018 (7).</a:t>
            </a:r>
          </a:p>
          <a:p>
            <a:pPr>
              <a:defRPr/>
            </a:pPr>
            <a:r>
              <a:rPr lang="en-US" sz="1500" dirty="0" smtClean="0">
                <a:latin typeface="Cambria" panose="02040503050406030204" pitchFamily="18" charset="0"/>
              </a:rPr>
              <a:t>Began our first Speech Language Pathology Program in fall 2018 (25).</a:t>
            </a:r>
          </a:p>
          <a:p>
            <a:pPr>
              <a:defRPr/>
            </a:pPr>
            <a:r>
              <a:rPr lang="en-US" sz="1500" dirty="0" smtClean="0">
                <a:latin typeface="Cambria" panose="02040503050406030204" pitchFamily="18" charset="0"/>
              </a:rPr>
              <a:t>Admitted our second class of Physician Assistant Students in fall 2018 (32).</a:t>
            </a:r>
          </a:p>
          <a:p>
            <a:pPr>
              <a:defRPr/>
            </a:pPr>
            <a:r>
              <a:rPr lang="en-US" sz="1500" dirty="0" smtClean="0">
                <a:latin typeface="Cambria" panose="02040503050406030204" pitchFamily="18" charset="0"/>
              </a:rPr>
              <a:t>Broadened the effort of our Center </a:t>
            </a:r>
            <a:r>
              <a:rPr lang="en-US" sz="1500" dirty="0">
                <a:latin typeface="Cambria" panose="02040503050406030204" pitchFamily="18" charset="0"/>
              </a:rPr>
              <a:t>for Academic Success and Advisement (CASA) in the retention and academic success of our students through implementation of programs </a:t>
            </a:r>
            <a:r>
              <a:rPr lang="en-US" sz="1500" dirty="0" smtClean="0">
                <a:latin typeface="Cambria" panose="02040503050406030204" pitchFamily="18" charset="0"/>
              </a:rPr>
              <a:t>such as </a:t>
            </a:r>
            <a:r>
              <a:rPr lang="en-US" sz="1500" dirty="0">
                <a:latin typeface="Cambria" panose="02040503050406030204" pitchFamily="18" charset="0"/>
              </a:rPr>
              <a:t>Early Alert and Patriot Mentors</a:t>
            </a:r>
            <a:r>
              <a:rPr lang="en-US" sz="1500" dirty="0" smtClean="0">
                <a:latin typeface="Cambria" panose="02040503050406030204" pitchFamily="18" charset="0"/>
              </a:rPr>
              <a:t>.</a:t>
            </a:r>
          </a:p>
          <a:p>
            <a:pPr>
              <a:defRPr/>
            </a:pPr>
            <a:r>
              <a:rPr lang="en-US" sz="1500" dirty="0" smtClean="0">
                <a:latin typeface="Cambria" panose="02040503050406030204" pitchFamily="18" charset="0"/>
              </a:rPr>
              <a:t>Completed the accreditation reaffirmation off-site and on-site reviews from SACSCOC and received full accreditation.</a:t>
            </a:r>
            <a:endParaRPr lang="en-US" sz="1500" dirty="0">
              <a:latin typeface="Cambria" panose="02040503050406030204" pitchFamily="18" charset="0"/>
            </a:endParaRPr>
          </a:p>
          <a:p>
            <a:pPr>
              <a:defRPr/>
            </a:pPr>
            <a:endParaRPr lang="en-US" sz="600" b="1" dirty="0" smtClean="0">
              <a:latin typeface="Cambria" panose="02040503050406030204" pitchFamily="18" charset="0"/>
            </a:endParaRPr>
          </a:p>
          <a:p>
            <a:pPr marL="0" indent="0">
              <a:buFont typeface="Arial" pitchFamily="34" charset="0"/>
              <a:buNone/>
              <a:defRPr/>
            </a:pPr>
            <a:r>
              <a:rPr lang="en-US" sz="1500" b="1" dirty="0" smtClean="0">
                <a:latin typeface="Cambria" panose="02040503050406030204" pitchFamily="18" charset="0"/>
              </a:rPr>
              <a:t>Current Goals:</a:t>
            </a:r>
          </a:p>
          <a:p>
            <a:pPr>
              <a:defRPr/>
            </a:pPr>
            <a:r>
              <a:rPr lang="en-US" sz="1500" dirty="0" smtClean="0">
                <a:latin typeface="Cambria" panose="02040503050406030204" pitchFamily="18" charset="0"/>
              </a:rPr>
              <a:t>Begin new Mechanical Engineering Program in Spring 2020.</a:t>
            </a:r>
          </a:p>
          <a:p>
            <a:pPr>
              <a:defRPr/>
            </a:pPr>
            <a:r>
              <a:rPr lang="en-US" sz="1500" dirty="0" smtClean="0">
                <a:latin typeface="Cambria" panose="02040503050406030204" pitchFamily="18" charset="0"/>
              </a:rPr>
              <a:t>Continue to develop health and medical </a:t>
            </a:r>
            <a:r>
              <a:rPr lang="en-US" sz="1500" dirty="0">
                <a:latin typeface="Cambria" panose="02040503050406030204" pitchFamily="18" charset="0"/>
              </a:rPr>
              <a:t>s</a:t>
            </a:r>
            <a:r>
              <a:rPr lang="en-US" sz="1500" dirty="0" smtClean="0">
                <a:latin typeface="Cambria" panose="02040503050406030204" pitchFamily="18" charset="0"/>
              </a:rPr>
              <a:t>cience programs to meet the employment needs of health care delivery providers through the northeastern region of the state. </a:t>
            </a:r>
          </a:p>
          <a:p>
            <a:pPr>
              <a:defRPr/>
            </a:pPr>
            <a:r>
              <a:rPr lang="en-US" sz="1500" dirty="0" smtClean="0">
                <a:latin typeface="Cambria" panose="02040503050406030204" pitchFamily="18" charset="0"/>
              </a:rPr>
              <a:t>Enhance student programming initiatives on campus.</a:t>
            </a:r>
            <a:endParaRPr lang="en-US" sz="1500" dirty="0">
              <a:latin typeface="Cambria" panose="02040503050406030204" pitchFamily="18" charset="0"/>
            </a:endParaRPr>
          </a:p>
          <a:p>
            <a:pPr>
              <a:defRPr/>
            </a:pPr>
            <a:r>
              <a:rPr lang="en-US" sz="1500" dirty="0" smtClean="0">
                <a:latin typeface="Cambria" panose="02040503050406030204" pitchFamily="18" charset="0"/>
              </a:rPr>
              <a:t>Continue cooperative programs such as the Pee Dee Health Education Partnership, the FMU and City of Florence North Dargan Innovation Center, and FMU’s Patriot College with Pee Dee Education Consortium (17 school districts). </a:t>
            </a:r>
            <a:endParaRPr lang="en-US" sz="1500"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76200" y="1600200"/>
            <a:ext cx="8229600" cy="4525963"/>
          </a:xfrm>
        </p:spPr>
        <p:txBody>
          <a:bodyPr/>
          <a:lstStyle/>
          <a:p>
            <a:pPr marL="914400" lvl="2" indent="0" algn="ctr">
              <a:buFont typeface="Arial" panose="020B0604020202020204" pitchFamily="34" charset="0"/>
              <a:buNone/>
            </a:pPr>
            <a:endParaRPr lang="en-US" altLang="en-US" sz="4800" smtClean="0"/>
          </a:p>
          <a:p>
            <a:pPr marL="914400" lvl="2" indent="0" algn="ctr">
              <a:buFont typeface="Arial" panose="020B0604020202020204" pitchFamily="34" charset="0"/>
              <a:buNone/>
            </a:pPr>
            <a:r>
              <a:rPr lang="en-US" altLang="en-US" sz="6000" smtClean="0"/>
              <a:t>Appendix</a:t>
            </a:r>
            <a:endParaRPr lang="en-US" altLang="en-US" sz="4800" smtClean="0"/>
          </a:p>
        </p:txBody>
      </p:sp>
      <p:sp>
        <p:nvSpPr>
          <p:cNvPr id="51203" name="TextBox 6"/>
          <p:cNvSpPr txBox="1">
            <a:spLocks noChangeArrowheads="1"/>
          </p:cNvSpPr>
          <p:nvPr/>
        </p:nvSpPr>
        <p:spPr bwMode="auto">
          <a:xfrm>
            <a:off x="8458200" y="6273800"/>
            <a:ext cx="6858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Chart 8"/>
          <p:cNvGraphicFramePr>
            <a:graphicFrameLocks/>
          </p:cNvGraphicFramePr>
          <p:nvPr/>
        </p:nvGraphicFramePr>
        <p:xfrm>
          <a:off x="193675" y="1933575"/>
          <a:ext cx="8758238" cy="4340225"/>
        </p:xfrm>
        <a:graphic>
          <a:graphicData uri="http://schemas.openxmlformats.org/presentationml/2006/ole">
            <mc:AlternateContent xmlns:mc="http://schemas.openxmlformats.org/markup-compatibility/2006">
              <mc:Choice xmlns:v="urn:schemas-microsoft-com:vml" Requires="v">
                <p:oleObj spid="_x0000_s53254" name="Worksheet" r:id="rId4" imgW="8763150" imgH="4343560" progId="Excel.Sheet.8">
                  <p:embed/>
                </p:oleObj>
              </mc:Choice>
              <mc:Fallback>
                <p:oleObj name="Worksheet" r:id="rId4" imgW="8763150" imgH="4343560" progId="Excel.Sheet.8">
                  <p:embed/>
                  <p:pic>
                    <p:nvPicPr>
                      <p:cNvPr id="0" name="Char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33575"/>
                        <a:ext cx="87582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1" name="TextBox 11"/>
          <p:cNvSpPr txBox="1">
            <a:spLocks noChangeArrowheads="1"/>
          </p:cNvSpPr>
          <p:nvPr/>
        </p:nvSpPr>
        <p:spPr bwMode="auto">
          <a:xfrm>
            <a:off x="1295400" y="12319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chemeClr val="tx2"/>
                </a:solidFill>
              </a:rPr>
              <a:t>3yr History </a:t>
            </a:r>
          </a:p>
        </p:txBody>
      </p:sp>
      <p:sp>
        <p:nvSpPr>
          <p:cNvPr id="53252"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21</a:t>
            </a:r>
          </a:p>
        </p:txBody>
      </p:sp>
      <p:sp>
        <p:nvSpPr>
          <p:cNvPr id="53253" name="Title 1"/>
          <p:cNvSpPr txBox="1">
            <a:spLocks/>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solidFill>
                  <a:schemeClr val="bg1"/>
                </a:solidFill>
              </a:rPr>
              <a:t>Student Enrollment cont’d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22288" y="74613"/>
            <a:ext cx="8229600" cy="1143000"/>
          </a:xfrm>
        </p:spPr>
        <p:txBody>
          <a:bodyPr/>
          <a:lstStyle/>
          <a:p>
            <a:r>
              <a:rPr lang="en-US" altLang="en-US" smtClean="0">
                <a:solidFill>
                  <a:schemeClr val="bg1"/>
                </a:solidFill>
              </a:rPr>
              <a:t>Student Enrollment</a:t>
            </a:r>
          </a:p>
        </p:txBody>
      </p:sp>
      <p:sp>
        <p:nvSpPr>
          <p:cNvPr id="3" name="Content Placeholder 2"/>
          <p:cNvSpPr>
            <a:spLocks noGrp="1"/>
          </p:cNvSpPr>
          <p:nvPr>
            <p:ph idx="1"/>
          </p:nvPr>
        </p:nvSpPr>
        <p:spPr/>
        <p:txBody>
          <a:bodyPr>
            <a:normAutofit/>
          </a:bodyPr>
          <a:lstStyle/>
          <a:p>
            <a:pPr marL="0" indent="0">
              <a:buFont typeface="Arial" charset="0"/>
              <a:buNone/>
              <a:defRPr/>
            </a:pPr>
            <a:endParaRPr lang="en-US" dirty="0"/>
          </a:p>
          <a:p>
            <a:pPr marL="0" indent="0">
              <a:buFont typeface="Arial" charset="0"/>
              <a:buNone/>
              <a:defRPr/>
            </a:pPr>
            <a:endParaRPr lang="en-US" dirty="0"/>
          </a:p>
          <a:p>
            <a:pPr>
              <a:buFont typeface="Arial" charset="0"/>
              <a:buChar char="•"/>
              <a:defRPr/>
            </a:pPr>
            <a:endParaRPr lang="en-US" dirty="0"/>
          </a:p>
        </p:txBody>
      </p:sp>
      <p:sp>
        <p:nvSpPr>
          <p:cNvPr id="55300"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22</a:t>
            </a:r>
          </a:p>
        </p:txBody>
      </p:sp>
      <p:graphicFrame>
        <p:nvGraphicFramePr>
          <p:cNvPr id="55301" name="Chart 1"/>
          <p:cNvGraphicFramePr>
            <a:graphicFrameLocks/>
          </p:cNvGraphicFramePr>
          <p:nvPr/>
        </p:nvGraphicFramePr>
        <p:xfrm>
          <a:off x="233363" y="1985963"/>
          <a:ext cx="8601075" cy="4186237"/>
        </p:xfrm>
        <a:graphic>
          <a:graphicData uri="http://schemas.openxmlformats.org/presentationml/2006/ole">
            <mc:AlternateContent xmlns:mc="http://schemas.openxmlformats.org/markup-compatibility/2006">
              <mc:Choice xmlns:v="urn:schemas-microsoft-com:vml" Requires="v">
                <p:oleObj spid="_x0000_s55303" name="Worksheet" r:id="rId4" imgW="8601109" imgH="4191053" progId="Excel.Sheet.8">
                  <p:embed/>
                </p:oleObj>
              </mc:Choice>
              <mc:Fallback>
                <p:oleObj name="Worksheet" r:id="rId4" imgW="8601109" imgH="4191053" progId="Excel.Sheet.8">
                  <p:embed/>
                  <p:pic>
                    <p:nvPicPr>
                      <p:cNvPr id="0"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985963"/>
                        <a:ext cx="860107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2" name="TextBox 3"/>
          <p:cNvSpPr txBox="1">
            <a:spLocks noChangeArrowheads="1"/>
          </p:cNvSpPr>
          <p:nvPr/>
        </p:nvSpPr>
        <p:spPr bwMode="auto">
          <a:xfrm>
            <a:off x="838200" y="15240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t>Newly Enrolled Freshmen Applied, Accepted, &amp; Enrolled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Chart 8"/>
          <p:cNvGraphicFramePr>
            <a:graphicFrameLocks/>
          </p:cNvGraphicFramePr>
          <p:nvPr/>
        </p:nvGraphicFramePr>
        <p:xfrm>
          <a:off x="3048000" y="1524000"/>
          <a:ext cx="6400800" cy="4597400"/>
        </p:xfrm>
        <a:graphic>
          <a:graphicData uri="http://schemas.openxmlformats.org/presentationml/2006/ole">
            <mc:AlternateContent xmlns:mc="http://schemas.openxmlformats.org/markup-compatibility/2006">
              <mc:Choice xmlns:v="urn:schemas-microsoft-com:vml" Requires="v">
                <p:oleObj spid="_x0000_s57351" name="Worksheet" r:id="rId4" imgW="7010287" imgH="4876901" progId="Excel.Sheet.8">
                  <p:embed/>
                </p:oleObj>
              </mc:Choice>
              <mc:Fallback>
                <p:oleObj name="Worksheet" r:id="rId4" imgW="7010287" imgH="4876901" progId="Excel.Sheet.8">
                  <p:embed/>
                  <p:pic>
                    <p:nvPicPr>
                      <p:cNvPr id="0" name="Char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524000"/>
                        <a:ext cx="6400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7" name="Title 1"/>
          <p:cNvSpPr>
            <a:spLocks noGrp="1"/>
          </p:cNvSpPr>
          <p:nvPr>
            <p:ph type="title"/>
          </p:nvPr>
        </p:nvSpPr>
        <p:spPr>
          <a:xfrm>
            <a:off x="609600" y="76200"/>
            <a:ext cx="8229600" cy="1143000"/>
          </a:xfrm>
        </p:spPr>
        <p:txBody>
          <a:bodyPr/>
          <a:lstStyle/>
          <a:p>
            <a:pPr eaLnBrk="1" hangingPunct="1"/>
            <a:r>
              <a:rPr lang="en-US" altLang="en-US" smtClean="0">
                <a:solidFill>
                  <a:schemeClr val="bg1"/>
                </a:solidFill>
              </a:rPr>
              <a:t>Student Enrollment cont’d</a:t>
            </a:r>
          </a:p>
        </p:txBody>
      </p:sp>
      <p:sp>
        <p:nvSpPr>
          <p:cNvPr id="57348" name="Rectangle 1"/>
          <p:cNvSpPr>
            <a:spLocks noChangeArrowheads="1"/>
          </p:cNvSpPr>
          <p:nvPr/>
        </p:nvSpPr>
        <p:spPr bwMode="auto">
          <a:xfrm>
            <a:off x="2374900" y="223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57349" name="TextBox 8"/>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23</a:t>
            </a:r>
          </a:p>
        </p:txBody>
      </p:sp>
      <p:graphicFrame>
        <p:nvGraphicFramePr>
          <p:cNvPr id="57350" name="Chart 1"/>
          <p:cNvGraphicFramePr>
            <a:graphicFrameLocks/>
          </p:cNvGraphicFramePr>
          <p:nvPr/>
        </p:nvGraphicFramePr>
        <p:xfrm>
          <a:off x="153988" y="1524000"/>
          <a:ext cx="5362575" cy="4905375"/>
        </p:xfrm>
        <a:graphic>
          <a:graphicData uri="http://schemas.openxmlformats.org/presentationml/2006/ole">
            <mc:AlternateContent xmlns:mc="http://schemas.openxmlformats.org/markup-compatibility/2006">
              <mc:Choice xmlns:v="urn:schemas-microsoft-com:vml" Requires="v">
                <p:oleObj spid="_x0000_s57352" name="Chart" r:id="rId6" imgW="5362444" imgH="4905388" progId="Excel.Chart.8">
                  <p:embed/>
                </p:oleObj>
              </mc:Choice>
              <mc:Fallback>
                <p:oleObj name="Chart" r:id="rId6" imgW="5362444" imgH="4905388" progId="Excel.Chart.8">
                  <p:embed/>
                  <p:pic>
                    <p:nvPicPr>
                      <p:cNvPr id="0" name="Char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988" y="1524000"/>
                        <a:ext cx="53625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Chart 6"/>
          <p:cNvGraphicFramePr>
            <a:graphicFrameLocks/>
          </p:cNvGraphicFramePr>
          <p:nvPr/>
        </p:nvGraphicFramePr>
        <p:xfrm>
          <a:off x="3657600" y="2190750"/>
          <a:ext cx="7129463" cy="4567238"/>
        </p:xfrm>
        <a:graphic>
          <a:graphicData uri="http://schemas.openxmlformats.org/presentationml/2006/ole">
            <mc:AlternateContent xmlns:mc="http://schemas.openxmlformats.org/markup-compatibility/2006">
              <mc:Choice xmlns:v="urn:schemas-microsoft-com:vml" Requires="v">
                <p:oleObj spid="_x0000_s59400" name="Worksheet" r:id="rId4" imgW="6619969" imgH="4238532" progId="Excel.Sheet.8">
                  <p:embed/>
                </p:oleObj>
              </mc:Choice>
              <mc:Fallback>
                <p:oleObj name="Worksheet" r:id="rId4" imgW="6619969" imgH="4238532" progId="Excel.Sheet.8">
                  <p:embed/>
                  <p:pic>
                    <p:nvPicPr>
                      <p:cNvPr id="0"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90750"/>
                        <a:ext cx="7129463" cy="4567238"/>
                      </a:xfrm>
                      <a:prstGeom prst="rect">
                        <a:avLst/>
                      </a:prstGeom>
                      <a:noFill/>
                      <a:ln w="9525">
                        <a:solidFill>
                          <a:schemeClr val="bg1">
                            <a:alpha val="0"/>
                          </a:schemeClr>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395" name="Title 1"/>
          <p:cNvSpPr>
            <a:spLocks noGrp="1"/>
          </p:cNvSpPr>
          <p:nvPr>
            <p:ph type="title"/>
          </p:nvPr>
        </p:nvSpPr>
        <p:spPr>
          <a:xfrm>
            <a:off x="457200" y="152400"/>
            <a:ext cx="8229600" cy="1143000"/>
          </a:xfrm>
        </p:spPr>
        <p:txBody>
          <a:bodyPr/>
          <a:lstStyle/>
          <a:p>
            <a:pPr eaLnBrk="1" hangingPunct="1"/>
            <a:r>
              <a:rPr lang="en-US" altLang="en-US" smtClean="0">
                <a:solidFill>
                  <a:schemeClr val="bg1"/>
                </a:solidFill>
              </a:rPr>
              <a:t>Student Enrollment cont’d</a:t>
            </a:r>
          </a:p>
        </p:txBody>
      </p:sp>
      <p:graphicFrame>
        <p:nvGraphicFramePr>
          <p:cNvPr id="59396" name="Chart 5"/>
          <p:cNvGraphicFramePr>
            <a:graphicFrameLocks/>
          </p:cNvGraphicFramePr>
          <p:nvPr/>
        </p:nvGraphicFramePr>
        <p:xfrm>
          <a:off x="-517525" y="1803400"/>
          <a:ext cx="6388100" cy="4264025"/>
        </p:xfrm>
        <a:graphic>
          <a:graphicData uri="http://schemas.openxmlformats.org/presentationml/2006/ole">
            <mc:AlternateContent xmlns:mc="http://schemas.openxmlformats.org/markup-compatibility/2006">
              <mc:Choice xmlns:v="urn:schemas-microsoft-com:vml" Requires="v">
                <p:oleObj spid="_x0000_s59401" name="Worksheet" r:id="rId6" imgW="8067559" imgH="5410027" progId="Excel.Sheet.8">
                  <p:embed/>
                </p:oleObj>
              </mc:Choice>
              <mc:Fallback>
                <p:oleObj name="Worksheet" r:id="rId6" imgW="8067559" imgH="5410027" progId="Excel.Sheet.8">
                  <p:embed/>
                  <p:pic>
                    <p:nvPicPr>
                      <p:cNvPr id="0" name="Chart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 y="1803400"/>
                        <a:ext cx="63881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7" name="TextBox 1"/>
          <p:cNvSpPr txBox="1">
            <a:spLocks noChangeArrowheads="1"/>
          </p:cNvSpPr>
          <p:nvPr/>
        </p:nvSpPr>
        <p:spPr bwMode="auto">
          <a:xfrm>
            <a:off x="9525" y="6116638"/>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t>Note: Enrollment by major includes pre-professional programs.</a:t>
            </a:r>
          </a:p>
        </p:txBody>
      </p:sp>
      <p:sp>
        <p:nvSpPr>
          <p:cNvPr id="59398" name="TextBox 7"/>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24</a:t>
            </a:r>
          </a:p>
        </p:txBody>
      </p:sp>
      <p:sp>
        <p:nvSpPr>
          <p:cNvPr id="59399" name="TextBox 1"/>
          <p:cNvSpPr txBox="1">
            <a:spLocks noChangeArrowheads="1"/>
          </p:cNvSpPr>
          <p:nvPr/>
        </p:nvSpPr>
        <p:spPr bwMode="auto">
          <a:xfrm>
            <a:off x="1905000" y="1219200"/>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t>Enrollment by Major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09600" y="76200"/>
            <a:ext cx="8229600" cy="1143000"/>
          </a:xfrm>
        </p:spPr>
        <p:txBody>
          <a:bodyPr/>
          <a:lstStyle/>
          <a:p>
            <a:pPr eaLnBrk="1" hangingPunct="1"/>
            <a:r>
              <a:rPr lang="en-US" altLang="en-US" smtClean="0">
                <a:solidFill>
                  <a:schemeClr val="bg1"/>
                </a:solidFill>
              </a:rPr>
              <a:t>Student Enrollment cont’d</a:t>
            </a:r>
          </a:p>
        </p:txBody>
      </p:sp>
      <p:sp>
        <p:nvSpPr>
          <p:cNvPr id="61443" name="Rectangle 1"/>
          <p:cNvSpPr>
            <a:spLocks noChangeArrowheads="1"/>
          </p:cNvSpPr>
          <p:nvPr/>
        </p:nvSpPr>
        <p:spPr bwMode="auto">
          <a:xfrm>
            <a:off x="2374900" y="2236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444" name="TextBox 8"/>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25</a:t>
            </a:r>
          </a:p>
        </p:txBody>
      </p:sp>
      <p:sp>
        <p:nvSpPr>
          <p:cNvPr id="61445" name="TextBox 2"/>
          <p:cNvSpPr txBox="1">
            <a:spLocks noChangeArrowheads="1"/>
          </p:cNvSpPr>
          <p:nvPr/>
        </p:nvSpPr>
        <p:spPr bwMode="auto">
          <a:xfrm>
            <a:off x="1828800" y="2667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15.1%</a:t>
            </a:r>
          </a:p>
        </p:txBody>
      </p:sp>
      <p:sp>
        <p:nvSpPr>
          <p:cNvPr id="61446" name="TextBox 10"/>
          <p:cNvSpPr txBox="1">
            <a:spLocks noChangeArrowheads="1"/>
          </p:cNvSpPr>
          <p:nvPr/>
        </p:nvSpPr>
        <p:spPr bwMode="auto">
          <a:xfrm>
            <a:off x="2536825" y="26400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rPr>
              <a:t>5.5%</a:t>
            </a:r>
          </a:p>
        </p:txBody>
      </p:sp>
      <p:sp>
        <p:nvSpPr>
          <p:cNvPr id="61447" name="TextBox 11"/>
          <p:cNvSpPr txBox="1">
            <a:spLocks noChangeArrowheads="1"/>
          </p:cNvSpPr>
          <p:nvPr/>
        </p:nvSpPr>
        <p:spPr bwMode="auto">
          <a:xfrm>
            <a:off x="3810000" y="2667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rPr>
              <a:t>36.8%</a:t>
            </a:r>
          </a:p>
        </p:txBody>
      </p:sp>
      <p:sp>
        <p:nvSpPr>
          <p:cNvPr id="61448" name="TextBox 12"/>
          <p:cNvSpPr txBox="1">
            <a:spLocks noChangeArrowheads="1"/>
          </p:cNvSpPr>
          <p:nvPr/>
        </p:nvSpPr>
        <p:spPr bwMode="auto">
          <a:xfrm>
            <a:off x="5943600" y="2667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rPr>
              <a:t>22.7%</a:t>
            </a:r>
          </a:p>
        </p:txBody>
      </p:sp>
      <p:sp>
        <p:nvSpPr>
          <p:cNvPr id="61449" name="TextBox 15"/>
          <p:cNvSpPr txBox="1">
            <a:spLocks noChangeArrowheads="1"/>
          </p:cNvSpPr>
          <p:nvPr/>
        </p:nvSpPr>
        <p:spPr bwMode="auto">
          <a:xfrm>
            <a:off x="2667000" y="424497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40.4%</a:t>
            </a:r>
          </a:p>
        </p:txBody>
      </p:sp>
      <p:sp>
        <p:nvSpPr>
          <p:cNvPr id="61450" name="TextBox 16"/>
          <p:cNvSpPr txBox="1">
            <a:spLocks noChangeArrowheads="1"/>
          </p:cNvSpPr>
          <p:nvPr/>
        </p:nvSpPr>
        <p:spPr bwMode="auto">
          <a:xfrm>
            <a:off x="4427538" y="42529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12.5%</a:t>
            </a:r>
          </a:p>
        </p:txBody>
      </p:sp>
      <p:sp>
        <p:nvSpPr>
          <p:cNvPr id="61451" name="TextBox 18"/>
          <p:cNvSpPr txBox="1">
            <a:spLocks noChangeArrowheads="1"/>
          </p:cNvSpPr>
          <p:nvPr/>
        </p:nvSpPr>
        <p:spPr bwMode="auto">
          <a:xfrm>
            <a:off x="5029200" y="42529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4.9%</a:t>
            </a:r>
          </a:p>
        </p:txBody>
      </p:sp>
      <p:sp>
        <p:nvSpPr>
          <p:cNvPr id="61452" name="TextBox 19"/>
          <p:cNvSpPr txBox="1">
            <a:spLocks noChangeArrowheads="1"/>
          </p:cNvSpPr>
          <p:nvPr/>
        </p:nvSpPr>
        <p:spPr bwMode="auto">
          <a:xfrm>
            <a:off x="5573713" y="42529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solidFill>
                  <a:schemeClr val="bg1"/>
                </a:solidFill>
              </a:rPr>
              <a:t>11.6%</a:t>
            </a:r>
          </a:p>
        </p:txBody>
      </p:sp>
      <p:sp>
        <p:nvSpPr>
          <p:cNvPr id="61453" name="TextBox 1"/>
          <p:cNvSpPr txBox="1">
            <a:spLocks noChangeArrowheads="1"/>
          </p:cNvSpPr>
          <p:nvPr/>
        </p:nvSpPr>
        <p:spPr bwMode="auto">
          <a:xfrm>
            <a:off x="1628775" y="2406650"/>
            <a:ext cx="860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17.2% Graduated From FMU</a:t>
            </a:r>
          </a:p>
        </p:txBody>
      </p:sp>
      <p:sp>
        <p:nvSpPr>
          <p:cNvPr id="61454" name="TextBox 3"/>
          <p:cNvSpPr txBox="1">
            <a:spLocks noChangeArrowheads="1"/>
          </p:cNvSpPr>
          <p:nvPr/>
        </p:nvSpPr>
        <p:spPr bwMode="auto">
          <a:xfrm>
            <a:off x="3470275" y="2484438"/>
            <a:ext cx="114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32.8% Still at FMU</a:t>
            </a:r>
          </a:p>
        </p:txBody>
      </p:sp>
      <p:sp>
        <p:nvSpPr>
          <p:cNvPr id="61455" name="TextBox 4"/>
          <p:cNvSpPr txBox="1">
            <a:spLocks noChangeArrowheads="1"/>
          </p:cNvSpPr>
          <p:nvPr/>
        </p:nvSpPr>
        <p:spPr bwMode="auto">
          <a:xfrm>
            <a:off x="5715000" y="2390775"/>
            <a:ext cx="914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24.4% Still at Another Institution</a:t>
            </a:r>
          </a:p>
        </p:txBody>
      </p:sp>
      <p:sp>
        <p:nvSpPr>
          <p:cNvPr id="61456" name="TextBox 18"/>
          <p:cNvSpPr txBox="1">
            <a:spLocks noChangeArrowheads="1"/>
          </p:cNvSpPr>
          <p:nvPr/>
        </p:nvSpPr>
        <p:spPr bwMode="auto">
          <a:xfrm>
            <a:off x="2374900" y="4100513"/>
            <a:ext cx="860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41.1% Graduated From FMU</a:t>
            </a:r>
          </a:p>
        </p:txBody>
      </p:sp>
      <p:sp>
        <p:nvSpPr>
          <p:cNvPr id="61457" name="TextBox 20"/>
          <p:cNvSpPr txBox="1">
            <a:spLocks noChangeArrowheads="1"/>
          </p:cNvSpPr>
          <p:nvPr/>
        </p:nvSpPr>
        <p:spPr bwMode="auto">
          <a:xfrm>
            <a:off x="5715000" y="4229100"/>
            <a:ext cx="914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12.2% Still at Another Institution</a:t>
            </a:r>
          </a:p>
        </p:txBody>
      </p:sp>
      <p:sp>
        <p:nvSpPr>
          <p:cNvPr id="61458" name="TextBox 29"/>
          <p:cNvSpPr txBox="1">
            <a:spLocks noChangeArrowheads="1"/>
          </p:cNvSpPr>
          <p:nvPr/>
        </p:nvSpPr>
        <p:spPr bwMode="auto">
          <a:xfrm>
            <a:off x="4384675" y="4056063"/>
            <a:ext cx="106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chemeClr val="bg1"/>
                </a:solidFill>
              </a:rPr>
              <a:t>13.4% Graduated From Another Institution</a:t>
            </a:r>
          </a:p>
        </p:txBody>
      </p:sp>
      <p:sp>
        <p:nvSpPr>
          <p:cNvPr id="61459" name="TextBox 1"/>
          <p:cNvSpPr txBox="1">
            <a:spLocks noChangeArrowheads="1"/>
          </p:cNvSpPr>
          <p:nvPr/>
        </p:nvSpPr>
        <p:spPr bwMode="auto">
          <a:xfrm>
            <a:off x="152400" y="6448425"/>
            <a:ext cx="662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rPr>
              <a:t>FMU alumni currently residing in-state: 17,040 of 22,637.</a:t>
            </a:r>
          </a:p>
        </p:txBody>
      </p:sp>
      <p:graphicFrame>
        <p:nvGraphicFramePr>
          <p:cNvPr id="61460" name="Chart 5"/>
          <p:cNvGraphicFramePr>
            <a:graphicFrameLocks/>
          </p:cNvGraphicFramePr>
          <p:nvPr/>
        </p:nvGraphicFramePr>
        <p:xfrm>
          <a:off x="201613" y="1350963"/>
          <a:ext cx="8747125" cy="5097462"/>
        </p:xfrm>
        <a:graphic>
          <a:graphicData uri="http://schemas.openxmlformats.org/presentationml/2006/ole">
            <mc:AlternateContent xmlns:mc="http://schemas.openxmlformats.org/markup-compatibility/2006">
              <mc:Choice xmlns:v="urn:schemas-microsoft-com:vml" Requires="v">
                <p:oleObj spid="_x0000_s61463" name="Chart" r:id="rId4" imgW="8763150" imgH="3962293" progId="Excel.Chart.8">
                  <p:embed/>
                </p:oleObj>
              </mc:Choice>
              <mc:Fallback>
                <p:oleObj name="Chart" r:id="rId4" imgW="8763150" imgH="3962293" progId="Excel.Chart.8">
                  <p:embed/>
                  <p:pic>
                    <p:nvPicPr>
                      <p:cNvPr id="0"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1350963"/>
                        <a:ext cx="8747125"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61" name="TextBox 2"/>
          <p:cNvSpPr txBox="1">
            <a:spLocks noChangeArrowheads="1"/>
          </p:cNvSpPr>
          <p:nvPr/>
        </p:nvSpPr>
        <p:spPr bwMode="auto">
          <a:xfrm>
            <a:off x="8110538" y="2805113"/>
            <a:ext cx="1371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t>74.2%</a:t>
            </a:r>
          </a:p>
        </p:txBody>
      </p:sp>
      <p:sp>
        <p:nvSpPr>
          <p:cNvPr id="61462" name="TextBox 24"/>
          <p:cNvSpPr txBox="1">
            <a:spLocks noChangeArrowheads="1"/>
          </p:cNvSpPr>
          <p:nvPr/>
        </p:nvSpPr>
        <p:spPr bwMode="auto">
          <a:xfrm>
            <a:off x="7688263" y="4508500"/>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t>69.7%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Chart 3"/>
          <p:cNvGraphicFramePr>
            <a:graphicFrameLocks/>
          </p:cNvGraphicFramePr>
          <p:nvPr/>
        </p:nvGraphicFramePr>
        <p:xfrm>
          <a:off x="155575" y="2743200"/>
          <a:ext cx="8831263" cy="4022725"/>
        </p:xfrm>
        <a:graphic>
          <a:graphicData uri="http://schemas.openxmlformats.org/presentationml/2006/ole">
            <mc:AlternateContent xmlns:mc="http://schemas.openxmlformats.org/markup-compatibility/2006">
              <mc:Choice xmlns:v="urn:schemas-microsoft-com:vml" Requires="v">
                <p:oleObj spid="_x0000_s63523" name="Chart" r:id="rId4" imgW="8410684" imgH="2819573" progId="Excel.Chart.8">
                  <p:embed/>
                </p:oleObj>
              </mc:Choice>
              <mc:Fallback>
                <p:oleObj name="Chart" r:id="rId4" imgW="8410684" imgH="2819573" progId="Excel.Chart.8">
                  <p:embed/>
                  <p:pic>
                    <p:nvPicPr>
                      <p:cNvPr id="0"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743200"/>
                        <a:ext cx="883126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1" name="Title 1"/>
          <p:cNvSpPr>
            <a:spLocks noGrp="1"/>
          </p:cNvSpPr>
          <p:nvPr>
            <p:ph type="title"/>
          </p:nvPr>
        </p:nvSpPr>
        <p:spPr>
          <a:xfrm>
            <a:off x="457200" y="76200"/>
            <a:ext cx="8229600" cy="1020763"/>
          </a:xfrm>
        </p:spPr>
        <p:txBody>
          <a:bodyPr/>
          <a:lstStyle/>
          <a:p>
            <a:pPr algn="r" eaLnBrk="1" hangingPunct="1"/>
            <a:r>
              <a:rPr lang="en-US" altLang="en-US" sz="4000" smtClean="0">
                <a:solidFill>
                  <a:schemeClr val="bg1"/>
                </a:solidFill>
              </a:rPr>
              <a:t>Tuition &amp; Required Fee History</a:t>
            </a:r>
          </a:p>
        </p:txBody>
      </p:sp>
      <p:sp>
        <p:nvSpPr>
          <p:cNvPr id="63492" name="TextBox 1"/>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26</a:t>
            </a:r>
          </a:p>
        </p:txBody>
      </p:sp>
      <p:graphicFrame>
        <p:nvGraphicFramePr>
          <p:cNvPr id="4" name="Table 3"/>
          <p:cNvGraphicFramePr>
            <a:graphicFrameLocks noGrp="1"/>
          </p:cNvGraphicFramePr>
          <p:nvPr/>
        </p:nvGraphicFramePr>
        <p:xfrm>
          <a:off x="155575" y="1371600"/>
          <a:ext cx="8683625" cy="1371600"/>
        </p:xfrm>
        <a:graphic>
          <a:graphicData uri="http://schemas.openxmlformats.org/drawingml/2006/table">
            <a:tbl>
              <a:tblPr firstRow="1" bandRow="1">
                <a:tableStyleId>{5C22544A-7EE6-4342-B048-85BDC9FD1C3A}</a:tableStyleId>
              </a:tblPr>
              <a:tblGrid>
                <a:gridCol w="2314500">
                  <a:extLst>
                    <a:ext uri="{9D8B030D-6E8A-4147-A177-3AD203B41FA5}">
                      <a16:colId xmlns:a16="http://schemas.microsoft.com/office/drawing/2014/main" val="393066598"/>
                    </a:ext>
                  </a:extLst>
                </a:gridCol>
                <a:gridCol w="1335681">
                  <a:extLst>
                    <a:ext uri="{9D8B030D-6E8A-4147-A177-3AD203B41FA5}">
                      <a16:colId xmlns:a16="http://schemas.microsoft.com/office/drawing/2014/main" val="430671485"/>
                    </a:ext>
                  </a:extLst>
                </a:gridCol>
                <a:gridCol w="1237119">
                  <a:extLst>
                    <a:ext uri="{9D8B030D-6E8A-4147-A177-3AD203B41FA5}">
                      <a16:colId xmlns:a16="http://schemas.microsoft.com/office/drawing/2014/main" val="2762292619"/>
                    </a:ext>
                  </a:extLst>
                </a:gridCol>
                <a:gridCol w="1254112">
                  <a:extLst>
                    <a:ext uri="{9D8B030D-6E8A-4147-A177-3AD203B41FA5}">
                      <a16:colId xmlns:a16="http://schemas.microsoft.com/office/drawing/2014/main" val="901211624"/>
                    </a:ext>
                  </a:extLst>
                </a:gridCol>
                <a:gridCol w="1196335">
                  <a:extLst>
                    <a:ext uri="{9D8B030D-6E8A-4147-A177-3AD203B41FA5}">
                      <a16:colId xmlns:a16="http://schemas.microsoft.com/office/drawing/2014/main" val="3156915393"/>
                    </a:ext>
                  </a:extLst>
                </a:gridCol>
                <a:gridCol w="1345878">
                  <a:extLst>
                    <a:ext uri="{9D8B030D-6E8A-4147-A177-3AD203B41FA5}">
                      <a16:colId xmlns:a16="http://schemas.microsoft.com/office/drawing/2014/main" val="1810479019"/>
                    </a:ext>
                  </a:extLst>
                </a:gridCol>
              </a:tblGrid>
              <a:tr h="572124">
                <a:tc>
                  <a:txBody>
                    <a:bodyPr/>
                    <a:lstStyle/>
                    <a:p>
                      <a:pPr algn="ctr"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tc>
                <a:tc>
                  <a:txBody>
                    <a:bodyPr/>
                    <a:lstStyle/>
                    <a:p>
                      <a:pPr algn="ctr" rtl="0" fontAlgn="ctr"/>
                      <a:r>
                        <a:rPr lang="en-US" sz="1400" u="none" strike="noStrike" dirty="0">
                          <a:effectLst/>
                        </a:rPr>
                        <a:t>FY2014-15 Increase</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FY2015-16 Increase</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FY2016-17 Increase</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FY2017-18 Increase</a:t>
                      </a:r>
                      <a:endParaRPr lang="en-U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n-US" sz="1400" u="none" strike="noStrike" dirty="0">
                          <a:effectLst/>
                        </a:rPr>
                        <a:t>FY2018-19 Increase</a:t>
                      </a:r>
                      <a:endParaRPr lang="en-US" sz="14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45547140"/>
                  </a:ext>
                </a:extLst>
              </a:tr>
              <a:tr h="387246">
                <a:tc>
                  <a:txBody>
                    <a:bodyPr/>
                    <a:lstStyle/>
                    <a:p>
                      <a:pPr algn="l" rtl="0" fontAlgn="ctr"/>
                      <a:r>
                        <a:rPr lang="en-US" sz="1400" u="none" strike="noStrike" dirty="0">
                          <a:effectLst/>
                        </a:rPr>
                        <a:t>Tuition Increase</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3.20%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3.30%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3.30%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3.00%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2.00%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55015493"/>
                  </a:ext>
                </a:extLst>
              </a:tr>
              <a:tr h="412229">
                <a:tc>
                  <a:txBody>
                    <a:bodyPr/>
                    <a:lstStyle/>
                    <a:p>
                      <a:pPr algn="l" rtl="0" fontAlgn="ctr"/>
                      <a:r>
                        <a:rPr lang="en-US" sz="1400" u="none" strike="noStrike" dirty="0">
                          <a:effectLst/>
                        </a:rPr>
                        <a:t>Required Fee Inc.</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15.70%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12.70%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3.00%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21.20%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u="none" strike="noStrike" dirty="0">
                          <a:effectLst/>
                        </a:rPr>
                        <a:t>12.70%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9872606"/>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152400"/>
            <a:ext cx="8229600" cy="1143000"/>
          </a:xfrm>
        </p:spPr>
        <p:txBody>
          <a:bodyPr/>
          <a:lstStyle/>
          <a:p>
            <a:pPr eaLnBrk="1" hangingPunct="1"/>
            <a:r>
              <a:rPr lang="en-US" altLang="en-US" smtClean="0">
                <a:solidFill>
                  <a:schemeClr val="bg1"/>
                </a:solidFill>
              </a:rPr>
              <a:t>Tuition Calculation</a:t>
            </a:r>
          </a:p>
        </p:txBody>
      </p:sp>
      <p:graphicFrame>
        <p:nvGraphicFramePr>
          <p:cNvPr id="8" name="Table 7"/>
          <p:cNvGraphicFramePr>
            <a:graphicFrameLocks noGrp="1"/>
          </p:cNvGraphicFramePr>
          <p:nvPr/>
        </p:nvGraphicFramePr>
        <p:xfrm>
          <a:off x="190500" y="1371600"/>
          <a:ext cx="8763000" cy="4800600"/>
        </p:xfrm>
        <a:graphic>
          <a:graphicData uri="http://schemas.openxmlformats.org/drawingml/2006/table">
            <a:tbl>
              <a:tblPr>
                <a:tableStyleId>{5C22544A-7EE6-4342-B048-85BDC9FD1C3A}</a:tableStyleId>
              </a:tblPr>
              <a:tblGrid>
                <a:gridCol w="1353887">
                  <a:extLst>
                    <a:ext uri="{9D8B030D-6E8A-4147-A177-3AD203B41FA5}">
                      <a16:colId xmlns:a16="http://schemas.microsoft.com/office/drawing/2014/main" val="20000"/>
                    </a:ext>
                  </a:extLst>
                </a:gridCol>
                <a:gridCol w="740911">
                  <a:extLst>
                    <a:ext uri="{9D8B030D-6E8A-4147-A177-3AD203B41FA5}">
                      <a16:colId xmlns:a16="http://schemas.microsoft.com/office/drawing/2014/main" val="20001"/>
                    </a:ext>
                  </a:extLst>
                </a:gridCol>
                <a:gridCol w="740911">
                  <a:extLst>
                    <a:ext uri="{9D8B030D-6E8A-4147-A177-3AD203B41FA5}">
                      <a16:colId xmlns:a16="http://schemas.microsoft.com/office/drawing/2014/main" val="20002"/>
                    </a:ext>
                  </a:extLst>
                </a:gridCol>
                <a:gridCol w="740911">
                  <a:extLst>
                    <a:ext uri="{9D8B030D-6E8A-4147-A177-3AD203B41FA5}">
                      <a16:colId xmlns:a16="http://schemas.microsoft.com/office/drawing/2014/main" val="20003"/>
                    </a:ext>
                  </a:extLst>
                </a:gridCol>
                <a:gridCol w="740911">
                  <a:extLst>
                    <a:ext uri="{9D8B030D-6E8A-4147-A177-3AD203B41FA5}">
                      <a16:colId xmlns:a16="http://schemas.microsoft.com/office/drawing/2014/main" val="20004"/>
                    </a:ext>
                  </a:extLst>
                </a:gridCol>
                <a:gridCol w="740911">
                  <a:extLst>
                    <a:ext uri="{9D8B030D-6E8A-4147-A177-3AD203B41FA5}">
                      <a16:colId xmlns:a16="http://schemas.microsoft.com/office/drawing/2014/main" val="20005"/>
                    </a:ext>
                  </a:extLst>
                </a:gridCol>
                <a:gridCol w="740911">
                  <a:extLst>
                    <a:ext uri="{9D8B030D-6E8A-4147-A177-3AD203B41FA5}">
                      <a16:colId xmlns:a16="http://schemas.microsoft.com/office/drawing/2014/main" val="20006"/>
                    </a:ext>
                  </a:extLst>
                </a:gridCol>
                <a:gridCol w="740911">
                  <a:extLst>
                    <a:ext uri="{9D8B030D-6E8A-4147-A177-3AD203B41FA5}">
                      <a16:colId xmlns:a16="http://schemas.microsoft.com/office/drawing/2014/main" val="20007"/>
                    </a:ext>
                  </a:extLst>
                </a:gridCol>
                <a:gridCol w="740911">
                  <a:extLst>
                    <a:ext uri="{9D8B030D-6E8A-4147-A177-3AD203B41FA5}">
                      <a16:colId xmlns:a16="http://schemas.microsoft.com/office/drawing/2014/main" val="20008"/>
                    </a:ext>
                  </a:extLst>
                </a:gridCol>
                <a:gridCol w="740911">
                  <a:extLst>
                    <a:ext uri="{9D8B030D-6E8A-4147-A177-3AD203B41FA5}">
                      <a16:colId xmlns:a16="http://schemas.microsoft.com/office/drawing/2014/main" val="20009"/>
                    </a:ext>
                  </a:extLst>
                </a:gridCol>
                <a:gridCol w="740911">
                  <a:extLst>
                    <a:ext uri="{9D8B030D-6E8A-4147-A177-3AD203B41FA5}">
                      <a16:colId xmlns:a16="http://schemas.microsoft.com/office/drawing/2014/main" val="20010"/>
                    </a:ext>
                  </a:extLst>
                </a:gridCol>
              </a:tblGrid>
              <a:tr h="469979">
                <a:tc gridSpan="11">
                  <a:txBody>
                    <a:bodyPr/>
                    <a:lstStyle/>
                    <a:p>
                      <a:pPr algn="ctr" rtl="0" fontAlgn="b"/>
                      <a:r>
                        <a:rPr lang="en-US" sz="2000" b="1" i="0" u="none" strike="noStrike" dirty="0">
                          <a:solidFill>
                            <a:srgbClr val="FFFFFF"/>
                          </a:solidFill>
                          <a:effectLst/>
                          <a:latin typeface="Calibri" panose="020F0502020204030204" pitchFamily="34" charset="0"/>
                        </a:rPr>
                        <a:t>Fall 2018 Tuition and Required Fees (Per Semester)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114160">
                <a:tc>
                  <a:txBody>
                    <a:bodyPr/>
                    <a:lstStyle/>
                    <a:p>
                      <a:pPr algn="l" fontAlgn="ctr"/>
                      <a:r>
                        <a:rPr lang="en-US" sz="1800" b="0" i="0" u="none" strike="noStrike" dirty="0">
                          <a:solidFill>
                            <a:srgbClr val="000000"/>
                          </a:solidFill>
                          <a:effectLst/>
                          <a:latin typeface="Arial" panose="020B06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In-State Undergrad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Out-of-State Undergrad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  In-State 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Out-of-State 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Upper Division (Nursing &amp; Engineering) In-State Undergrad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Upper Division (Nursing &amp; Engineering) Out-of-State Undergrad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Nursing In-State 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Nursing Out-of-State Grad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PA &amp; Speech Pathology Programs In-State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ctr"/>
                      <a:r>
                        <a:rPr lang="en-US" sz="1100" b="0" i="0" u="none" strike="noStrike" dirty="0">
                          <a:solidFill>
                            <a:srgbClr val="000000"/>
                          </a:solidFill>
                          <a:effectLst/>
                          <a:latin typeface="Calibri" panose="020F0502020204030204" pitchFamily="34" charset="0"/>
                        </a:rPr>
                        <a:t>PA &amp; Speech Pathology Programs Out-of-State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436288">
                <a:tc>
                  <a:txBody>
                    <a:bodyPr/>
                    <a:lstStyle/>
                    <a:p>
                      <a:pPr algn="l" rtl="0" fontAlgn="b"/>
                      <a:r>
                        <a:rPr lang="en-US" sz="1200" b="0" i="0" u="none" strike="noStrike" dirty="0">
                          <a:solidFill>
                            <a:srgbClr val="000000"/>
                          </a:solidFill>
                          <a:effectLst/>
                          <a:latin typeface="Calibri" panose="020F0502020204030204" pitchFamily="34" charset="0"/>
                        </a:rPr>
                        <a:t>  Education &amp; </a:t>
                      </a:r>
                      <a:r>
                        <a:rPr lang="en-US" sz="1200" b="0" i="0" u="none" strike="noStrike" dirty="0" smtClean="0">
                          <a:solidFill>
                            <a:srgbClr val="000000"/>
                          </a:solidFill>
                          <a:effectLst/>
                          <a:latin typeface="Calibri" panose="020F0502020204030204" pitchFamily="34" charset="0"/>
                        </a:rPr>
                        <a:t>    </a:t>
                      </a:r>
                    </a:p>
                    <a:p>
                      <a:pPr algn="l" rtl="0" fontAlgn="b"/>
                      <a:r>
                        <a:rPr lang="en-US" sz="1200" b="0" i="0" u="none" strike="noStrike" dirty="0" smtClean="0">
                          <a:solidFill>
                            <a:srgbClr val="000000"/>
                          </a:solidFill>
                          <a:effectLst/>
                          <a:latin typeface="Calibri" panose="020F0502020204030204" pitchFamily="34" charset="0"/>
                        </a:rPr>
                        <a:t>  General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$5,092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$10,284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$5,206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$10,512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$8,018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$16,136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$8,132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$16,364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$9,664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$19,428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316688">
                <a:tc>
                  <a:txBody>
                    <a:bodyPr/>
                    <a:lstStyle/>
                    <a:p>
                      <a:pPr algn="l" rtl="0" fontAlgn="b"/>
                      <a:r>
                        <a:rPr lang="en-US" sz="1200" b="0" i="0" u="none" strike="noStrike" dirty="0">
                          <a:solidFill>
                            <a:srgbClr val="000000"/>
                          </a:solidFill>
                          <a:effectLst/>
                          <a:latin typeface="Calibri" panose="020F0502020204030204" pitchFamily="34" charset="0"/>
                        </a:rPr>
                        <a:t>  Plant Improvement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36288">
                <a:tc>
                  <a:txBody>
                    <a:bodyPr/>
                    <a:lstStyle/>
                    <a:p>
                      <a:pPr algn="l" rtl="0" fontAlgn="b"/>
                      <a:r>
                        <a:rPr lang="en-US" sz="1200" b="1" i="0" u="none" strike="noStrike" dirty="0">
                          <a:solidFill>
                            <a:srgbClr val="000000"/>
                          </a:solidFill>
                          <a:effectLst/>
                          <a:latin typeface="Calibri" panose="020F0502020204030204" pitchFamily="34" charset="0"/>
                        </a:rPr>
                        <a:t>  Total Tuition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$5,192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$10,384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$5,306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$10,612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$8,118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$16,236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$8,232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$16,464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$9,764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$19,528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264847">
                <a:tc>
                  <a:txBody>
                    <a:bodyPr/>
                    <a:lstStyle/>
                    <a:p>
                      <a:pPr algn="l" rtl="0" fontAlgn="b"/>
                      <a:r>
                        <a:rPr lang="en-US" sz="1200" b="0" i="0" u="none" strike="noStrike" dirty="0">
                          <a:solidFill>
                            <a:srgbClr val="000000"/>
                          </a:solidFill>
                          <a:effectLst/>
                          <a:latin typeface="Calibri" panose="020F0502020204030204" pitchFamily="34" charset="0"/>
                        </a:rPr>
                        <a:t>  Registration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89519">
                <a:tc>
                  <a:txBody>
                    <a:bodyPr/>
                    <a:lstStyle/>
                    <a:p>
                      <a:pPr algn="l" rtl="0" fontAlgn="b"/>
                      <a:r>
                        <a:rPr lang="en-US" sz="1200" b="0" i="0" u="none" strike="noStrike" dirty="0">
                          <a:solidFill>
                            <a:srgbClr val="000000"/>
                          </a:solidFill>
                          <a:effectLst/>
                          <a:latin typeface="Calibri" panose="020F0502020204030204" pitchFamily="34" charset="0"/>
                        </a:rPr>
                        <a:t>  Student Activity Fee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$156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436288">
                <a:tc>
                  <a:txBody>
                    <a:bodyPr/>
                    <a:lstStyle/>
                    <a:p>
                      <a:pPr algn="l" rtl="0" fontAlgn="b"/>
                      <a:r>
                        <a:rPr lang="en-US" sz="1200" b="0" i="0" u="none" strike="noStrike" dirty="0">
                          <a:solidFill>
                            <a:srgbClr val="000000"/>
                          </a:solidFill>
                          <a:effectLst/>
                          <a:latin typeface="Calibri" panose="020F0502020204030204" pitchFamily="34" charset="0"/>
                        </a:rPr>
                        <a:t>  Information Tech. </a:t>
                      </a:r>
                      <a:endParaRPr lang="en-US" sz="1200" b="0" i="0" u="none" strike="noStrike" dirty="0" smtClean="0">
                        <a:solidFill>
                          <a:srgbClr val="000000"/>
                        </a:solidFill>
                        <a:effectLst/>
                        <a:latin typeface="Calibri" panose="020F0502020204030204" pitchFamily="34" charset="0"/>
                      </a:endParaRPr>
                    </a:p>
                    <a:p>
                      <a:pPr algn="l" rtl="0" fontAlgn="b"/>
                      <a:r>
                        <a:rPr lang="en-US" sz="1200" b="0" i="0" u="none" strike="noStrike" dirty="0" smtClean="0">
                          <a:solidFill>
                            <a:srgbClr val="000000"/>
                          </a:solidFill>
                          <a:effectLst/>
                          <a:latin typeface="Calibri" panose="020F0502020204030204" pitchFamily="34" charset="0"/>
                        </a:rPr>
                        <a:t>  Fee</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$112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436288">
                <a:tc>
                  <a:txBody>
                    <a:bodyPr/>
                    <a:lstStyle/>
                    <a:p>
                      <a:pPr algn="l" rtl="0" fontAlgn="b"/>
                      <a:r>
                        <a:rPr lang="en-US" sz="1200" b="0" i="0" u="none" strike="noStrike" dirty="0">
                          <a:solidFill>
                            <a:srgbClr val="000000"/>
                          </a:solidFill>
                          <a:effectLst/>
                          <a:latin typeface="Calibri" panose="020F0502020204030204" pitchFamily="34" charset="0"/>
                        </a:rPr>
                        <a:t>  Facility Fee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b"/>
                      <a:r>
                        <a:rPr lang="en-US" sz="1200" b="0" i="0" u="none" strike="noStrike" dirty="0">
                          <a:solidFill>
                            <a:srgbClr val="000000"/>
                          </a:solidFill>
                          <a:effectLst/>
                          <a:latin typeface="Calibri" panose="020F0502020204030204" pitchFamily="34" charset="0"/>
                        </a:rPr>
                        <a:t>$100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8"/>
                  </a:ext>
                </a:extLst>
              </a:tr>
              <a:tr h="500254">
                <a:tc>
                  <a:txBody>
                    <a:bodyPr/>
                    <a:lstStyle/>
                    <a:p>
                      <a:pPr algn="l" rtl="0" fontAlgn="b"/>
                      <a:r>
                        <a:rPr lang="en-US" sz="1200" b="1" i="0" u="none" strike="noStrike" dirty="0" smtClean="0">
                          <a:solidFill>
                            <a:srgbClr val="000000"/>
                          </a:solidFill>
                          <a:effectLst/>
                          <a:latin typeface="Calibri" panose="020F0502020204030204" pitchFamily="34" charset="0"/>
                        </a:rPr>
                        <a:t>  Total </a:t>
                      </a:r>
                      <a:r>
                        <a:rPr lang="en-US" sz="1200" b="1" i="0" u="none" strike="noStrike" dirty="0">
                          <a:solidFill>
                            <a:srgbClr val="000000"/>
                          </a:solidFill>
                          <a:effectLst/>
                          <a:latin typeface="Calibri" panose="020F0502020204030204" pitchFamily="34" charset="0"/>
                        </a:rPr>
                        <a:t>Tuition and </a:t>
                      </a:r>
                      <a:endParaRPr lang="en-US" sz="1200" b="1" i="0" u="none" strike="noStrike" dirty="0" smtClean="0">
                        <a:solidFill>
                          <a:srgbClr val="000000"/>
                        </a:solidFill>
                        <a:effectLst/>
                        <a:latin typeface="Calibri" panose="020F0502020204030204" pitchFamily="34" charset="0"/>
                      </a:endParaRPr>
                    </a:p>
                    <a:p>
                      <a:pPr algn="l" rtl="0" fontAlgn="b"/>
                      <a:r>
                        <a:rPr lang="en-US" sz="1200" b="1" i="0" u="none" strike="noStrike" dirty="0" smtClean="0">
                          <a:solidFill>
                            <a:srgbClr val="000000"/>
                          </a:solidFill>
                          <a:effectLst/>
                          <a:latin typeface="Calibri" panose="020F0502020204030204" pitchFamily="34" charset="0"/>
                        </a:rPr>
                        <a:t>  Required </a:t>
                      </a:r>
                      <a:r>
                        <a:rPr lang="en-US" sz="1200" b="1" i="0" u="none" strike="noStrike" dirty="0">
                          <a:solidFill>
                            <a:srgbClr val="000000"/>
                          </a:solidFill>
                          <a:effectLst/>
                          <a:latin typeface="Calibri" panose="020F0502020204030204" pitchFamily="34" charset="0"/>
                        </a:rPr>
                        <a:t>Fees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$5,580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$10,772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$5,694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$11,000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$8,506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$16,624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$8,620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$16,852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$10,152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rtl="0" fontAlgn="b"/>
                      <a:r>
                        <a:rPr lang="en-US" sz="1200" b="1" i="0" u="none" strike="noStrike" dirty="0">
                          <a:solidFill>
                            <a:srgbClr val="000000"/>
                          </a:solidFill>
                          <a:effectLst/>
                          <a:latin typeface="Calibri" panose="020F0502020204030204" pitchFamily="34" charset="0"/>
                        </a:rPr>
                        <a:t>$19,916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9"/>
                  </a:ext>
                </a:extLst>
              </a:tr>
            </a:tbl>
          </a:graphicData>
        </a:graphic>
      </p:graphicFrame>
      <p:sp>
        <p:nvSpPr>
          <p:cNvPr id="65663"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76200"/>
            <a:ext cx="8229600" cy="1143000"/>
          </a:xfrm>
        </p:spPr>
        <p:txBody>
          <a:bodyPr/>
          <a:lstStyle/>
          <a:p>
            <a:pPr eaLnBrk="1" hangingPunct="1"/>
            <a:r>
              <a:rPr lang="en-US" altLang="en-US" smtClean="0">
                <a:solidFill>
                  <a:schemeClr val="bg1"/>
                </a:solidFill>
              </a:rPr>
              <a:t>Scholarships &amp; Grants</a:t>
            </a:r>
          </a:p>
        </p:txBody>
      </p:sp>
      <p:sp>
        <p:nvSpPr>
          <p:cNvPr id="67587" name="TextBox 4"/>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28</a:t>
            </a:r>
          </a:p>
        </p:txBody>
      </p:sp>
      <p:grpSp>
        <p:nvGrpSpPr>
          <p:cNvPr id="67588" name="Group 160"/>
          <p:cNvGrpSpPr>
            <a:grpSpLocks noChangeAspect="1"/>
          </p:cNvGrpSpPr>
          <p:nvPr/>
        </p:nvGrpSpPr>
        <p:grpSpPr bwMode="auto">
          <a:xfrm>
            <a:off x="976313" y="1274763"/>
            <a:ext cx="7191375" cy="5310187"/>
            <a:chOff x="0" y="0"/>
            <a:chExt cx="4530" cy="3345"/>
          </a:xfrm>
        </p:grpSpPr>
        <p:sp>
          <p:nvSpPr>
            <p:cNvPr id="67590" name="AutoShape 6"/>
            <p:cNvSpPr>
              <a:spLocks noChangeAspect="1" noChangeArrowheads="1" noTextEdit="1"/>
            </p:cNvSpPr>
            <p:nvPr/>
          </p:nvSpPr>
          <p:spPr bwMode="auto">
            <a:xfrm>
              <a:off x="0" y="0"/>
              <a:ext cx="4461" cy="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91" name="Rectangle 162"/>
            <p:cNvSpPr>
              <a:spLocks noChangeArrowheads="1"/>
            </p:cNvSpPr>
            <p:nvPr/>
          </p:nvSpPr>
          <p:spPr bwMode="auto">
            <a:xfrm>
              <a:off x="0" y="0"/>
              <a:ext cx="4461" cy="225"/>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2" name="Rectangle 163"/>
            <p:cNvSpPr>
              <a:spLocks noChangeArrowheads="1"/>
            </p:cNvSpPr>
            <p:nvPr/>
          </p:nvSpPr>
          <p:spPr bwMode="auto">
            <a:xfrm>
              <a:off x="0" y="216"/>
              <a:ext cx="4461" cy="770"/>
            </a:xfrm>
            <a:prstGeom prst="rect">
              <a:avLst/>
            </a:prstGeom>
            <a:solidFill>
              <a:srgbClr val="D6DC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3" name="Rectangle 164"/>
            <p:cNvSpPr>
              <a:spLocks noChangeArrowheads="1"/>
            </p:cNvSpPr>
            <p:nvPr/>
          </p:nvSpPr>
          <p:spPr bwMode="auto">
            <a:xfrm>
              <a:off x="0" y="977"/>
              <a:ext cx="4461" cy="199"/>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4" name="Rectangle 165"/>
            <p:cNvSpPr>
              <a:spLocks noChangeArrowheads="1"/>
            </p:cNvSpPr>
            <p:nvPr/>
          </p:nvSpPr>
          <p:spPr bwMode="auto">
            <a:xfrm>
              <a:off x="0" y="1167"/>
              <a:ext cx="4461"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5" name="Rectangle 166"/>
            <p:cNvSpPr>
              <a:spLocks noChangeArrowheads="1"/>
            </p:cNvSpPr>
            <p:nvPr/>
          </p:nvSpPr>
          <p:spPr bwMode="auto">
            <a:xfrm>
              <a:off x="0" y="1228"/>
              <a:ext cx="4461" cy="1141"/>
            </a:xfrm>
            <a:prstGeom prst="rect">
              <a:avLst/>
            </a:prstGeom>
            <a:solidFill>
              <a:srgbClr val="D6DC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6" name="Rectangle 167"/>
            <p:cNvSpPr>
              <a:spLocks noChangeArrowheads="1"/>
            </p:cNvSpPr>
            <p:nvPr/>
          </p:nvSpPr>
          <p:spPr bwMode="auto">
            <a:xfrm>
              <a:off x="0" y="2360"/>
              <a:ext cx="4461" cy="199"/>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7" name="Rectangle 168"/>
            <p:cNvSpPr>
              <a:spLocks noChangeArrowheads="1"/>
            </p:cNvSpPr>
            <p:nvPr/>
          </p:nvSpPr>
          <p:spPr bwMode="auto">
            <a:xfrm>
              <a:off x="0" y="2550"/>
              <a:ext cx="4461"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8" name="Rectangle 169"/>
            <p:cNvSpPr>
              <a:spLocks noChangeArrowheads="1"/>
            </p:cNvSpPr>
            <p:nvPr/>
          </p:nvSpPr>
          <p:spPr bwMode="auto">
            <a:xfrm>
              <a:off x="0" y="2637"/>
              <a:ext cx="4461" cy="380"/>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599" name="Rectangle 170"/>
            <p:cNvSpPr>
              <a:spLocks noChangeArrowheads="1"/>
            </p:cNvSpPr>
            <p:nvPr/>
          </p:nvSpPr>
          <p:spPr bwMode="auto">
            <a:xfrm>
              <a:off x="0" y="3008"/>
              <a:ext cx="4461"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00" name="Rectangle 171"/>
            <p:cNvSpPr>
              <a:spLocks noChangeArrowheads="1"/>
            </p:cNvSpPr>
            <p:nvPr/>
          </p:nvSpPr>
          <p:spPr bwMode="auto">
            <a:xfrm>
              <a:off x="0" y="3086"/>
              <a:ext cx="4461" cy="225"/>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01" name="Rectangle 172"/>
            <p:cNvSpPr>
              <a:spLocks noChangeArrowheads="1"/>
            </p:cNvSpPr>
            <p:nvPr/>
          </p:nvSpPr>
          <p:spPr bwMode="auto">
            <a:xfrm>
              <a:off x="34" y="17"/>
              <a:ext cx="85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Type of Aid</a:t>
              </a:r>
              <a:endParaRPr lang="en-US" altLang="en-US" sz="1800"/>
            </a:p>
          </p:txBody>
        </p:sp>
        <p:sp>
          <p:nvSpPr>
            <p:cNvPr id="67602" name="Rectangle 173"/>
            <p:cNvSpPr>
              <a:spLocks noChangeArrowheads="1"/>
            </p:cNvSpPr>
            <p:nvPr/>
          </p:nvSpPr>
          <p:spPr bwMode="auto">
            <a:xfrm>
              <a:off x="2618" y="17"/>
              <a:ext cx="79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Recipients</a:t>
              </a:r>
              <a:endParaRPr lang="en-US" altLang="en-US" sz="1800"/>
            </a:p>
          </p:txBody>
        </p:sp>
        <p:sp>
          <p:nvSpPr>
            <p:cNvPr id="67603" name="Rectangle 174"/>
            <p:cNvSpPr>
              <a:spLocks noChangeArrowheads="1"/>
            </p:cNvSpPr>
            <p:nvPr/>
          </p:nvSpPr>
          <p:spPr bwMode="auto">
            <a:xfrm>
              <a:off x="3531" y="17"/>
              <a:ext cx="98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Total Awards</a:t>
              </a:r>
              <a:endParaRPr lang="en-US" altLang="en-US" sz="1800"/>
            </a:p>
          </p:txBody>
        </p:sp>
        <p:sp>
          <p:nvSpPr>
            <p:cNvPr id="67604" name="Rectangle 175"/>
            <p:cNvSpPr>
              <a:spLocks noChangeArrowheads="1"/>
            </p:cNvSpPr>
            <p:nvPr/>
          </p:nvSpPr>
          <p:spPr bwMode="auto">
            <a:xfrm>
              <a:off x="26" y="225"/>
              <a:ext cx="114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Federal Pell Grant</a:t>
              </a:r>
              <a:endParaRPr lang="en-US" altLang="en-US" sz="1800"/>
            </a:p>
          </p:txBody>
        </p:sp>
        <p:sp>
          <p:nvSpPr>
            <p:cNvPr id="67605" name="Rectangle 176"/>
            <p:cNvSpPr>
              <a:spLocks noChangeArrowheads="1"/>
            </p:cNvSpPr>
            <p:nvPr/>
          </p:nvSpPr>
          <p:spPr bwMode="auto">
            <a:xfrm>
              <a:off x="2523" y="225"/>
              <a:ext cx="9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1,935 </a:t>
              </a:r>
              <a:endParaRPr lang="en-US" altLang="en-US" sz="1800"/>
            </a:p>
          </p:txBody>
        </p:sp>
        <p:sp>
          <p:nvSpPr>
            <p:cNvPr id="67606" name="Rectangle 177"/>
            <p:cNvSpPr>
              <a:spLocks noChangeArrowheads="1"/>
            </p:cNvSpPr>
            <p:nvPr/>
          </p:nvSpPr>
          <p:spPr bwMode="auto">
            <a:xfrm>
              <a:off x="3393" y="225"/>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8,889,350 </a:t>
              </a:r>
              <a:endParaRPr lang="en-US" altLang="en-US" sz="1800"/>
            </a:p>
          </p:txBody>
        </p:sp>
        <p:sp>
          <p:nvSpPr>
            <p:cNvPr id="67607" name="Rectangle 178"/>
            <p:cNvSpPr>
              <a:spLocks noChangeArrowheads="1"/>
            </p:cNvSpPr>
            <p:nvPr/>
          </p:nvSpPr>
          <p:spPr bwMode="auto">
            <a:xfrm>
              <a:off x="26" y="415"/>
              <a:ext cx="130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Federal SEOG Grants</a:t>
              </a:r>
              <a:endParaRPr lang="en-US" altLang="en-US" sz="1800"/>
            </a:p>
          </p:txBody>
        </p:sp>
        <p:sp>
          <p:nvSpPr>
            <p:cNvPr id="67608" name="Rectangle 179"/>
            <p:cNvSpPr>
              <a:spLocks noChangeArrowheads="1"/>
            </p:cNvSpPr>
            <p:nvPr/>
          </p:nvSpPr>
          <p:spPr bwMode="auto">
            <a:xfrm>
              <a:off x="2523" y="415"/>
              <a:ext cx="93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150 </a:t>
              </a:r>
              <a:endParaRPr lang="en-US" altLang="en-US" sz="1800"/>
            </a:p>
          </p:txBody>
        </p:sp>
        <p:sp>
          <p:nvSpPr>
            <p:cNvPr id="67609" name="Rectangle 180"/>
            <p:cNvSpPr>
              <a:spLocks noChangeArrowheads="1"/>
            </p:cNvSpPr>
            <p:nvPr/>
          </p:nvSpPr>
          <p:spPr bwMode="auto">
            <a:xfrm>
              <a:off x="3393" y="415"/>
              <a:ext cx="1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134,980 </a:t>
              </a:r>
              <a:endParaRPr lang="en-US" altLang="en-US" sz="1800"/>
            </a:p>
          </p:txBody>
        </p:sp>
        <p:sp>
          <p:nvSpPr>
            <p:cNvPr id="67610" name="Rectangle 181"/>
            <p:cNvSpPr>
              <a:spLocks noChangeArrowheads="1"/>
            </p:cNvSpPr>
            <p:nvPr/>
          </p:nvSpPr>
          <p:spPr bwMode="auto">
            <a:xfrm>
              <a:off x="26" y="605"/>
              <a:ext cx="174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HRSA Federal Nursing Grant</a:t>
              </a:r>
              <a:endParaRPr lang="en-US" altLang="en-US" sz="1800"/>
            </a:p>
          </p:txBody>
        </p:sp>
        <p:sp>
          <p:nvSpPr>
            <p:cNvPr id="67611" name="Rectangle 182"/>
            <p:cNvSpPr>
              <a:spLocks noChangeArrowheads="1"/>
            </p:cNvSpPr>
            <p:nvPr/>
          </p:nvSpPr>
          <p:spPr bwMode="auto">
            <a:xfrm>
              <a:off x="2523" y="605"/>
              <a:ext cx="92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157 </a:t>
              </a:r>
              <a:endParaRPr lang="en-US" altLang="en-US" sz="1800"/>
            </a:p>
          </p:txBody>
        </p:sp>
        <p:sp>
          <p:nvSpPr>
            <p:cNvPr id="67612" name="Rectangle 183"/>
            <p:cNvSpPr>
              <a:spLocks noChangeArrowheads="1"/>
            </p:cNvSpPr>
            <p:nvPr/>
          </p:nvSpPr>
          <p:spPr bwMode="auto">
            <a:xfrm>
              <a:off x="3393" y="605"/>
              <a:ext cx="1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1,077,788 </a:t>
              </a:r>
              <a:endParaRPr lang="en-US" altLang="en-US" sz="1800"/>
            </a:p>
          </p:txBody>
        </p:sp>
        <p:sp>
          <p:nvSpPr>
            <p:cNvPr id="67613" name="Rectangle 184"/>
            <p:cNvSpPr>
              <a:spLocks noChangeArrowheads="1"/>
            </p:cNvSpPr>
            <p:nvPr/>
          </p:nvSpPr>
          <p:spPr bwMode="auto">
            <a:xfrm>
              <a:off x="26" y="795"/>
              <a:ext cx="2007"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Vocational Rehabilitation Grants</a:t>
              </a:r>
              <a:endParaRPr lang="en-US" altLang="en-US" sz="1800"/>
            </a:p>
          </p:txBody>
        </p:sp>
        <p:sp>
          <p:nvSpPr>
            <p:cNvPr id="67614" name="Rectangle 185"/>
            <p:cNvSpPr>
              <a:spLocks noChangeArrowheads="1"/>
            </p:cNvSpPr>
            <p:nvPr/>
          </p:nvSpPr>
          <p:spPr bwMode="auto">
            <a:xfrm>
              <a:off x="2523" y="795"/>
              <a:ext cx="92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28 </a:t>
              </a:r>
              <a:endParaRPr lang="en-US" altLang="en-US" sz="1800"/>
            </a:p>
          </p:txBody>
        </p:sp>
        <p:sp>
          <p:nvSpPr>
            <p:cNvPr id="67615" name="Rectangle 186"/>
            <p:cNvSpPr>
              <a:spLocks noChangeArrowheads="1"/>
            </p:cNvSpPr>
            <p:nvPr/>
          </p:nvSpPr>
          <p:spPr bwMode="auto">
            <a:xfrm>
              <a:off x="3393" y="795"/>
              <a:ext cx="11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107,151 </a:t>
              </a:r>
              <a:endParaRPr lang="en-US" altLang="en-US" sz="1800"/>
            </a:p>
          </p:txBody>
        </p:sp>
        <p:sp>
          <p:nvSpPr>
            <p:cNvPr id="67616" name="Rectangle 187"/>
            <p:cNvSpPr>
              <a:spLocks noChangeArrowheads="1"/>
            </p:cNvSpPr>
            <p:nvPr/>
          </p:nvSpPr>
          <p:spPr bwMode="auto">
            <a:xfrm>
              <a:off x="26" y="986"/>
              <a:ext cx="198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Federal Grants and Scholarships</a:t>
              </a:r>
              <a:endParaRPr lang="en-US" altLang="en-US" sz="1800"/>
            </a:p>
          </p:txBody>
        </p:sp>
        <p:sp>
          <p:nvSpPr>
            <p:cNvPr id="67617" name="Rectangle 188"/>
            <p:cNvSpPr>
              <a:spLocks noChangeArrowheads="1"/>
            </p:cNvSpPr>
            <p:nvPr/>
          </p:nvSpPr>
          <p:spPr bwMode="auto">
            <a:xfrm>
              <a:off x="2523" y="986"/>
              <a:ext cx="9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2,270 </a:t>
              </a:r>
              <a:endParaRPr lang="en-US" altLang="en-US" sz="1800"/>
            </a:p>
          </p:txBody>
        </p:sp>
        <p:sp>
          <p:nvSpPr>
            <p:cNvPr id="67618" name="Rectangle 189"/>
            <p:cNvSpPr>
              <a:spLocks noChangeArrowheads="1"/>
            </p:cNvSpPr>
            <p:nvPr/>
          </p:nvSpPr>
          <p:spPr bwMode="auto">
            <a:xfrm>
              <a:off x="3393" y="986"/>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        10,209,269 </a:t>
              </a:r>
              <a:endParaRPr lang="en-US" altLang="en-US" sz="1800"/>
            </a:p>
          </p:txBody>
        </p:sp>
        <p:sp>
          <p:nvSpPr>
            <p:cNvPr id="67619" name="Rectangle 190"/>
            <p:cNvSpPr>
              <a:spLocks noChangeArrowheads="1"/>
            </p:cNvSpPr>
            <p:nvPr/>
          </p:nvSpPr>
          <p:spPr bwMode="auto">
            <a:xfrm>
              <a:off x="26" y="1236"/>
              <a:ext cx="112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HOPE Scholarship</a:t>
              </a:r>
              <a:endParaRPr lang="en-US" altLang="en-US" sz="1800"/>
            </a:p>
          </p:txBody>
        </p:sp>
        <p:sp>
          <p:nvSpPr>
            <p:cNvPr id="67620" name="Rectangle 191"/>
            <p:cNvSpPr>
              <a:spLocks noChangeArrowheads="1"/>
            </p:cNvSpPr>
            <p:nvPr/>
          </p:nvSpPr>
          <p:spPr bwMode="auto">
            <a:xfrm>
              <a:off x="2523" y="1236"/>
              <a:ext cx="93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242 </a:t>
              </a:r>
              <a:endParaRPr lang="en-US" altLang="en-US" sz="1800"/>
            </a:p>
          </p:txBody>
        </p:sp>
        <p:sp>
          <p:nvSpPr>
            <p:cNvPr id="67621" name="Rectangle 192"/>
            <p:cNvSpPr>
              <a:spLocks noChangeArrowheads="1"/>
            </p:cNvSpPr>
            <p:nvPr/>
          </p:nvSpPr>
          <p:spPr bwMode="auto">
            <a:xfrm>
              <a:off x="3393" y="1236"/>
              <a:ext cx="1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609,642 </a:t>
              </a:r>
              <a:endParaRPr lang="en-US" altLang="en-US" sz="1800"/>
            </a:p>
          </p:txBody>
        </p:sp>
        <p:sp>
          <p:nvSpPr>
            <p:cNvPr id="67622" name="Rectangle 193"/>
            <p:cNvSpPr>
              <a:spLocks noChangeArrowheads="1"/>
            </p:cNvSpPr>
            <p:nvPr/>
          </p:nvSpPr>
          <p:spPr bwMode="auto">
            <a:xfrm>
              <a:off x="26" y="1426"/>
              <a:ext cx="241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LIFE and LIFE Enhancement Scholarship</a:t>
              </a:r>
              <a:endParaRPr lang="en-US" altLang="en-US" sz="1800"/>
            </a:p>
          </p:txBody>
        </p:sp>
        <p:sp>
          <p:nvSpPr>
            <p:cNvPr id="67623" name="Rectangle 194"/>
            <p:cNvSpPr>
              <a:spLocks noChangeArrowheads="1"/>
            </p:cNvSpPr>
            <p:nvPr/>
          </p:nvSpPr>
          <p:spPr bwMode="auto">
            <a:xfrm>
              <a:off x="2523" y="1426"/>
              <a:ext cx="9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1,037 </a:t>
              </a:r>
              <a:endParaRPr lang="en-US" altLang="en-US" sz="1800"/>
            </a:p>
          </p:txBody>
        </p:sp>
        <p:sp>
          <p:nvSpPr>
            <p:cNvPr id="67624" name="Rectangle 195"/>
            <p:cNvSpPr>
              <a:spLocks noChangeArrowheads="1"/>
            </p:cNvSpPr>
            <p:nvPr/>
          </p:nvSpPr>
          <p:spPr bwMode="auto">
            <a:xfrm>
              <a:off x="3393" y="1426"/>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5,596,507 </a:t>
              </a:r>
              <a:endParaRPr lang="en-US" altLang="en-US" sz="1800"/>
            </a:p>
          </p:txBody>
        </p:sp>
        <p:sp>
          <p:nvSpPr>
            <p:cNvPr id="67625" name="Rectangle 196"/>
            <p:cNvSpPr>
              <a:spLocks noChangeArrowheads="1"/>
            </p:cNvSpPr>
            <p:nvPr/>
          </p:nvSpPr>
          <p:spPr bwMode="auto">
            <a:xfrm>
              <a:off x="26" y="1617"/>
              <a:ext cx="242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Palmetto Fellows and PF Enhancement </a:t>
              </a:r>
              <a:endParaRPr lang="en-US" altLang="en-US" sz="1800"/>
            </a:p>
          </p:txBody>
        </p:sp>
        <p:sp>
          <p:nvSpPr>
            <p:cNvPr id="67626" name="Rectangle 197"/>
            <p:cNvSpPr>
              <a:spLocks noChangeArrowheads="1"/>
            </p:cNvSpPr>
            <p:nvPr/>
          </p:nvSpPr>
          <p:spPr bwMode="auto">
            <a:xfrm>
              <a:off x="26" y="1798"/>
              <a:ext cx="75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Scholarship</a:t>
              </a:r>
              <a:endParaRPr lang="en-US" altLang="en-US" sz="1800"/>
            </a:p>
          </p:txBody>
        </p:sp>
        <p:sp>
          <p:nvSpPr>
            <p:cNvPr id="67627" name="Rectangle 198"/>
            <p:cNvSpPr>
              <a:spLocks noChangeArrowheads="1"/>
            </p:cNvSpPr>
            <p:nvPr/>
          </p:nvSpPr>
          <p:spPr bwMode="auto">
            <a:xfrm>
              <a:off x="2523" y="1798"/>
              <a:ext cx="92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71 </a:t>
              </a:r>
              <a:endParaRPr lang="en-US" altLang="en-US" sz="1800"/>
            </a:p>
          </p:txBody>
        </p:sp>
        <p:sp>
          <p:nvSpPr>
            <p:cNvPr id="67628" name="Rectangle 199"/>
            <p:cNvSpPr>
              <a:spLocks noChangeArrowheads="1"/>
            </p:cNvSpPr>
            <p:nvPr/>
          </p:nvSpPr>
          <p:spPr bwMode="auto">
            <a:xfrm>
              <a:off x="3393" y="1798"/>
              <a:ext cx="1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530,843 </a:t>
              </a:r>
              <a:endParaRPr lang="en-US" altLang="en-US" sz="1800"/>
            </a:p>
          </p:txBody>
        </p:sp>
        <p:sp>
          <p:nvSpPr>
            <p:cNvPr id="67629" name="Rectangle 200"/>
            <p:cNvSpPr>
              <a:spLocks noChangeArrowheads="1"/>
            </p:cNvSpPr>
            <p:nvPr/>
          </p:nvSpPr>
          <p:spPr bwMode="auto">
            <a:xfrm>
              <a:off x="26" y="1988"/>
              <a:ext cx="134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SC Need-based Grant</a:t>
              </a:r>
              <a:endParaRPr lang="en-US" altLang="en-US" sz="1800"/>
            </a:p>
          </p:txBody>
        </p:sp>
        <p:sp>
          <p:nvSpPr>
            <p:cNvPr id="67630" name="Rectangle 201"/>
            <p:cNvSpPr>
              <a:spLocks noChangeArrowheads="1"/>
            </p:cNvSpPr>
            <p:nvPr/>
          </p:nvSpPr>
          <p:spPr bwMode="auto">
            <a:xfrm>
              <a:off x="2523" y="1988"/>
              <a:ext cx="9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1,270 </a:t>
              </a:r>
              <a:endParaRPr lang="en-US" altLang="en-US" sz="1800"/>
            </a:p>
          </p:txBody>
        </p:sp>
        <p:sp>
          <p:nvSpPr>
            <p:cNvPr id="67631" name="Rectangle 202"/>
            <p:cNvSpPr>
              <a:spLocks noChangeArrowheads="1"/>
            </p:cNvSpPr>
            <p:nvPr/>
          </p:nvSpPr>
          <p:spPr bwMode="auto">
            <a:xfrm>
              <a:off x="3393" y="1988"/>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1,229,228 </a:t>
              </a:r>
              <a:endParaRPr lang="en-US" altLang="en-US" sz="1800"/>
            </a:p>
          </p:txBody>
        </p:sp>
        <p:sp>
          <p:nvSpPr>
            <p:cNvPr id="67632" name="Rectangle 203"/>
            <p:cNvSpPr>
              <a:spLocks noChangeArrowheads="1"/>
            </p:cNvSpPr>
            <p:nvPr/>
          </p:nvSpPr>
          <p:spPr bwMode="auto">
            <a:xfrm>
              <a:off x="26" y="2178"/>
              <a:ext cx="236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SC National Guard Assistance Program</a:t>
              </a:r>
              <a:endParaRPr lang="en-US" altLang="en-US" sz="1800"/>
            </a:p>
          </p:txBody>
        </p:sp>
        <p:sp>
          <p:nvSpPr>
            <p:cNvPr id="67633" name="Rectangle 204"/>
            <p:cNvSpPr>
              <a:spLocks noChangeArrowheads="1"/>
            </p:cNvSpPr>
            <p:nvPr/>
          </p:nvSpPr>
          <p:spPr bwMode="auto">
            <a:xfrm>
              <a:off x="2523" y="2178"/>
              <a:ext cx="92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90 </a:t>
              </a:r>
              <a:endParaRPr lang="en-US" altLang="en-US" sz="1800"/>
            </a:p>
          </p:txBody>
        </p:sp>
        <p:sp>
          <p:nvSpPr>
            <p:cNvPr id="67634" name="Rectangle 205"/>
            <p:cNvSpPr>
              <a:spLocks noChangeArrowheads="1"/>
            </p:cNvSpPr>
            <p:nvPr/>
          </p:nvSpPr>
          <p:spPr bwMode="auto">
            <a:xfrm>
              <a:off x="3393" y="2178"/>
              <a:ext cx="11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000000"/>
                  </a:solidFill>
                </a:rPr>
                <a:t> $             709,366 </a:t>
              </a:r>
              <a:endParaRPr lang="en-US" altLang="en-US" sz="1800"/>
            </a:p>
          </p:txBody>
        </p:sp>
        <p:sp>
          <p:nvSpPr>
            <p:cNvPr id="67635" name="Rectangle 206"/>
            <p:cNvSpPr>
              <a:spLocks noChangeArrowheads="1"/>
            </p:cNvSpPr>
            <p:nvPr/>
          </p:nvSpPr>
          <p:spPr bwMode="auto">
            <a:xfrm>
              <a:off x="26" y="2369"/>
              <a:ext cx="2558"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Lottery and State Grants and Scholarships</a:t>
              </a:r>
              <a:endParaRPr lang="en-US" altLang="en-US" sz="1800"/>
            </a:p>
          </p:txBody>
        </p:sp>
        <p:sp>
          <p:nvSpPr>
            <p:cNvPr id="67636" name="Rectangle 207"/>
            <p:cNvSpPr>
              <a:spLocks noChangeArrowheads="1"/>
            </p:cNvSpPr>
            <p:nvPr/>
          </p:nvSpPr>
          <p:spPr bwMode="auto">
            <a:xfrm>
              <a:off x="2523" y="2369"/>
              <a:ext cx="939"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2,710 </a:t>
              </a:r>
              <a:endParaRPr lang="en-US" altLang="en-US" sz="1800"/>
            </a:p>
          </p:txBody>
        </p:sp>
        <p:sp>
          <p:nvSpPr>
            <p:cNvPr id="67637" name="Rectangle 208"/>
            <p:cNvSpPr>
              <a:spLocks noChangeArrowheads="1"/>
            </p:cNvSpPr>
            <p:nvPr/>
          </p:nvSpPr>
          <p:spPr bwMode="auto">
            <a:xfrm>
              <a:off x="3393" y="2369"/>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          8,675,586 </a:t>
              </a:r>
              <a:endParaRPr lang="en-US" altLang="en-US" sz="1800"/>
            </a:p>
          </p:txBody>
        </p:sp>
        <p:sp>
          <p:nvSpPr>
            <p:cNvPr id="67638" name="Rectangle 209"/>
            <p:cNvSpPr>
              <a:spLocks noChangeArrowheads="1"/>
            </p:cNvSpPr>
            <p:nvPr/>
          </p:nvSpPr>
          <p:spPr bwMode="auto">
            <a:xfrm>
              <a:off x="26" y="2645"/>
              <a:ext cx="232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FMU scholarships(academic, athletic, </a:t>
              </a:r>
              <a:endParaRPr lang="en-US" altLang="en-US" sz="1800"/>
            </a:p>
          </p:txBody>
        </p:sp>
        <p:sp>
          <p:nvSpPr>
            <p:cNvPr id="67639" name="Rectangle 210"/>
            <p:cNvSpPr>
              <a:spLocks noChangeArrowheads="1"/>
            </p:cNvSpPr>
            <p:nvPr/>
          </p:nvSpPr>
          <p:spPr bwMode="auto">
            <a:xfrm>
              <a:off x="26" y="2827"/>
              <a:ext cx="784"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foundation)</a:t>
              </a:r>
              <a:endParaRPr lang="en-US" altLang="en-US" sz="1800"/>
            </a:p>
          </p:txBody>
        </p:sp>
        <p:sp>
          <p:nvSpPr>
            <p:cNvPr id="67640" name="Rectangle 211"/>
            <p:cNvSpPr>
              <a:spLocks noChangeArrowheads="1"/>
            </p:cNvSpPr>
            <p:nvPr/>
          </p:nvSpPr>
          <p:spPr bwMode="auto">
            <a:xfrm>
              <a:off x="2523" y="2827"/>
              <a:ext cx="93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a:t>
              </a:r>
              <a:endParaRPr lang="en-US" altLang="en-US" sz="1800"/>
            </a:p>
          </p:txBody>
        </p:sp>
        <p:sp>
          <p:nvSpPr>
            <p:cNvPr id="67641" name="Rectangle 212"/>
            <p:cNvSpPr>
              <a:spLocks noChangeArrowheads="1"/>
            </p:cNvSpPr>
            <p:nvPr/>
          </p:nvSpPr>
          <p:spPr bwMode="auto">
            <a:xfrm>
              <a:off x="3393" y="2827"/>
              <a:ext cx="113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          5,752,777    </a:t>
              </a:r>
              <a:endParaRPr lang="en-US" altLang="en-US" sz="1800"/>
            </a:p>
          </p:txBody>
        </p:sp>
        <p:sp>
          <p:nvSpPr>
            <p:cNvPr id="67642" name="Rectangle 213"/>
            <p:cNvSpPr>
              <a:spLocks noChangeArrowheads="1"/>
            </p:cNvSpPr>
            <p:nvPr/>
          </p:nvSpPr>
          <p:spPr bwMode="auto">
            <a:xfrm>
              <a:off x="34" y="3103"/>
              <a:ext cx="2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Total Grants and Scholarships</a:t>
              </a:r>
              <a:endParaRPr lang="en-US" altLang="en-US" sz="1800"/>
            </a:p>
          </p:txBody>
        </p:sp>
        <p:sp>
          <p:nvSpPr>
            <p:cNvPr id="67643" name="Rectangle 214"/>
            <p:cNvSpPr>
              <a:spLocks noChangeArrowheads="1"/>
            </p:cNvSpPr>
            <p:nvPr/>
          </p:nvSpPr>
          <p:spPr bwMode="auto">
            <a:xfrm>
              <a:off x="2902" y="3103"/>
              <a:ext cx="45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sp>
          <p:nvSpPr>
            <p:cNvPr id="67644" name="Rectangle 215"/>
            <p:cNvSpPr>
              <a:spLocks noChangeArrowheads="1"/>
            </p:cNvSpPr>
            <p:nvPr/>
          </p:nvSpPr>
          <p:spPr bwMode="auto">
            <a:xfrm>
              <a:off x="2558" y="3103"/>
              <a:ext cx="4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          </a:t>
              </a:r>
              <a:endParaRPr lang="en-US" altLang="en-US" sz="1800"/>
            </a:p>
          </p:txBody>
        </p:sp>
        <p:sp>
          <p:nvSpPr>
            <p:cNvPr id="67645" name="Rectangle 216"/>
            <p:cNvSpPr>
              <a:spLocks noChangeArrowheads="1"/>
            </p:cNvSpPr>
            <p:nvPr/>
          </p:nvSpPr>
          <p:spPr bwMode="auto">
            <a:xfrm>
              <a:off x="2902" y="3103"/>
              <a:ext cx="45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 6,008</a:t>
              </a:r>
              <a:endParaRPr lang="en-US" altLang="en-US" sz="1800"/>
            </a:p>
          </p:txBody>
        </p:sp>
        <p:sp>
          <p:nvSpPr>
            <p:cNvPr id="67646" name="Rectangle 217"/>
            <p:cNvSpPr>
              <a:spLocks noChangeArrowheads="1"/>
            </p:cNvSpPr>
            <p:nvPr/>
          </p:nvSpPr>
          <p:spPr bwMode="auto">
            <a:xfrm>
              <a:off x="3600" y="3103"/>
              <a:ext cx="83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sp>
          <p:nvSpPr>
            <p:cNvPr id="67647" name="Rectangle 218"/>
            <p:cNvSpPr>
              <a:spLocks noChangeArrowheads="1"/>
            </p:cNvSpPr>
            <p:nvPr/>
          </p:nvSpPr>
          <p:spPr bwMode="auto">
            <a:xfrm>
              <a:off x="3453" y="3103"/>
              <a:ext cx="99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  24,637,632 </a:t>
              </a:r>
              <a:endParaRPr lang="en-US" altLang="en-US" sz="1800"/>
            </a:p>
          </p:txBody>
        </p:sp>
        <p:sp>
          <p:nvSpPr>
            <p:cNvPr id="67648" name="Rectangle 219"/>
            <p:cNvSpPr>
              <a:spLocks noChangeArrowheads="1"/>
            </p:cNvSpPr>
            <p:nvPr/>
          </p:nvSpPr>
          <p:spPr bwMode="auto">
            <a:xfrm>
              <a:off x="3574" y="3103"/>
              <a:ext cx="12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FF"/>
                  </a:solidFill>
                </a:rPr>
                <a:t> </a:t>
              </a:r>
              <a:endParaRPr lang="en-US" altLang="en-US" sz="1800"/>
            </a:p>
          </p:txBody>
        </p:sp>
        <p:sp>
          <p:nvSpPr>
            <p:cNvPr id="67649" name="Rectangle 220"/>
            <p:cNvSpPr>
              <a:spLocks noChangeArrowheads="1"/>
            </p:cNvSpPr>
            <p:nvPr/>
          </p:nvSpPr>
          <p:spPr bwMode="auto">
            <a:xfrm>
              <a:off x="0" y="0"/>
              <a:ext cx="9"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0" name="Rectangle 221"/>
            <p:cNvSpPr>
              <a:spLocks noChangeArrowheads="1"/>
            </p:cNvSpPr>
            <p:nvPr/>
          </p:nvSpPr>
          <p:spPr bwMode="auto">
            <a:xfrm>
              <a:off x="2446" y="0"/>
              <a:ext cx="8"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1" name="Rectangle 222"/>
            <p:cNvSpPr>
              <a:spLocks noChangeArrowheads="1"/>
            </p:cNvSpPr>
            <p:nvPr/>
          </p:nvSpPr>
          <p:spPr bwMode="auto">
            <a:xfrm>
              <a:off x="3367" y="0"/>
              <a:ext cx="9"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2" name="Rectangle 223"/>
            <p:cNvSpPr>
              <a:spLocks noChangeArrowheads="1"/>
            </p:cNvSpPr>
            <p:nvPr/>
          </p:nvSpPr>
          <p:spPr bwMode="auto">
            <a:xfrm>
              <a:off x="4452" y="0"/>
              <a:ext cx="9"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3" name="Rectangle 224"/>
            <p:cNvSpPr>
              <a:spLocks noChangeArrowheads="1"/>
            </p:cNvSpPr>
            <p:nvPr/>
          </p:nvSpPr>
          <p:spPr bwMode="auto">
            <a:xfrm>
              <a:off x="0" y="208"/>
              <a:ext cx="4461" cy="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4" name="Line 71"/>
            <p:cNvSpPr>
              <a:spLocks noChangeShapeType="1"/>
            </p:cNvSpPr>
            <p:nvPr/>
          </p:nvSpPr>
          <p:spPr bwMode="auto">
            <a:xfrm>
              <a:off x="2446" y="0"/>
              <a:ext cx="0" cy="20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55" name="Rectangle 226"/>
            <p:cNvSpPr>
              <a:spLocks noChangeArrowheads="1"/>
            </p:cNvSpPr>
            <p:nvPr/>
          </p:nvSpPr>
          <p:spPr bwMode="auto">
            <a:xfrm>
              <a:off x="2446" y="0"/>
              <a:ext cx="8" cy="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6" name="Line 73"/>
            <p:cNvSpPr>
              <a:spLocks noChangeShapeType="1"/>
            </p:cNvSpPr>
            <p:nvPr/>
          </p:nvSpPr>
          <p:spPr bwMode="auto">
            <a:xfrm>
              <a:off x="3367" y="0"/>
              <a:ext cx="0" cy="20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57" name="Rectangle 228"/>
            <p:cNvSpPr>
              <a:spLocks noChangeArrowheads="1"/>
            </p:cNvSpPr>
            <p:nvPr/>
          </p:nvSpPr>
          <p:spPr bwMode="auto">
            <a:xfrm>
              <a:off x="3367" y="0"/>
              <a:ext cx="9" cy="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58" name="Line 75"/>
            <p:cNvSpPr>
              <a:spLocks noChangeShapeType="1"/>
            </p:cNvSpPr>
            <p:nvPr/>
          </p:nvSpPr>
          <p:spPr bwMode="auto">
            <a:xfrm>
              <a:off x="0" y="406"/>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59" name="Rectangle 230"/>
            <p:cNvSpPr>
              <a:spLocks noChangeArrowheads="1"/>
            </p:cNvSpPr>
            <p:nvPr/>
          </p:nvSpPr>
          <p:spPr bwMode="auto">
            <a:xfrm>
              <a:off x="0" y="406"/>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60" name="Line 77"/>
            <p:cNvSpPr>
              <a:spLocks noChangeShapeType="1"/>
            </p:cNvSpPr>
            <p:nvPr/>
          </p:nvSpPr>
          <p:spPr bwMode="auto">
            <a:xfrm>
              <a:off x="0" y="597"/>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61" name="Rectangle 232"/>
            <p:cNvSpPr>
              <a:spLocks noChangeArrowheads="1"/>
            </p:cNvSpPr>
            <p:nvPr/>
          </p:nvSpPr>
          <p:spPr bwMode="auto">
            <a:xfrm>
              <a:off x="0" y="597"/>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62" name="Line 79"/>
            <p:cNvSpPr>
              <a:spLocks noChangeShapeType="1"/>
            </p:cNvSpPr>
            <p:nvPr/>
          </p:nvSpPr>
          <p:spPr bwMode="auto">
            <a:xfrm>
              <a:off x="0" y="787"/>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63" name="Rectangle 234"/>
            <p:cNvSpPr>
              <a:spLocks noChangeArrowheads="1"/>
            </p:cNvSpPr>
            <p:nvPr/>
          </p:nvSpPr>
          <p:spPr bwMode="auto">
            <a:xfrm>
              <a:off x="0" y="787"/>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64" name="Line 81"/>
            <p:cNvSpPr>
              <a:spLocks noChangeShapeType="1"/>
            </p:cNvSpPr>
            <p:nvPr/>
          </p:nvSpPr>
          <p:spPr bwMode="auto">
            <a:xfrm>
              <a:off x="0" y="977"/>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65" name="Rectangle 236"/>
            <p:cNvSpPr>
              <a:spLocks noChangeArrowheads="1"/>
            </p:cNvSpPr>
            <p:nvPr/>
          </p:nvSpPr>
          <p:spPr bwMode="auto">
            <a:xfrm>
              <a:off x="0" y="977"/>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66" name="Line 83"/>
            <p:cNvSpPr>
              <a:spLocks noChangeShapeType="1"/>
            </p:cNvSpPr>
            <p:nvPr/>
          </p:nvSpPr>
          <p:spPr bwMode="auto">
            <a:xfrm>
              <a:off x="0" y="1167"/>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67" name="Rectangle 238"/>
            <p:cNvSpPr>
              <a:spLocks noChangeArrowheads="1"/>
            </p:cNvSpPr>
            <p:nvPr/>
          </p:nvSpPr>
          <p:spPr bwMode="auto">
            <a:xfrm>
              <a:off x="0" y="1167"/>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68" name="Line 85"/>
            <p:cNvSpPr>
              <a:spLocks noChangeShapeType="1"/>
            </p:cNvSpPr>
            <p:nvPr/>
          </p:nvSpPr>
          <p:spPr bwMode="auto">
            <a:xfrm>
              <a:off x="0" y="1228"/>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69" name="Rectangle 240"/>
            <p:cNvSpPr>
              <a:spLocks noChangeArrowheads="1"/>
            </p:cNvSpPr>
            <p:nvPr/>
          </p:nvSpPr>
          <p:spPr bwMode="auto">
            <a:xfrm>
              <a:off x="0" y="1228"/>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70" name="Line 87"/>
            <p:cNvSpPr>
              <a:spLocks noChangeShapeType="1"/>
            </p:cNvSpPr>
            <p:nvPr/>
          </p:nvSpPr>
          <p:spPr bwMode="auto">
            <a:xfrm>
              <a:off x="0" y="1418"/>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71" name="Rectangle 242"/>
            <p:cNvSpPr>
              <a:spLocks noChangeArrowheads="1"/>
            </p:cNvSpPr>
            <p:nvPr/>
          </p:nvSpPr>
          <p:spPr bwMode="auto">
            <a:xfrm>
              <a:off x="0" y="1418"/>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72" name="Line 89"/>
            <p:cNvSpPr>
              <a:spLocks noChangeShapeType="1"/>
            </p:cNvSpPr>
            <p:nvPr/>
          </p:nvSpPr>
          <p:spPr bwMode="auto">
            <a:xfrm>
              <a:off x="0" y="1608"/>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73" name="Rectangle 244"/>
            <p:cNvSpPr>
              <a:spLocks noChangeArrowheads="1"/>
            </p:cNvSpPr>
            <p:nvPr/>
          </p:nvSpPr>
          <p:spPr bwMode="auto">
            <a:xfrm>
              <a:off x="0" y="1608"/>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74" name="Line 91"/>
            <p:cNvSpPr>
              <a:spLocks noChangeShapeType="1"/>
            </p:cNvSpPr>
            <p:nvPr/>
          </p:nvSpPr>
          <p:spPr bwMode="auto">
            <a:xfrm>
              <a:off x="0" y="1980"/>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75" name="Rectangle 246"/>
            <p:cNvSpPr>
              <a:spLocks noChangeArrowheads="1"/>
            </p:cNvSpPr>
            <p:nvPr/>
          </p:nvSpPr>
          <p:spPr bwMode="auto">
            <a:xfrm>
              <a:off x="0" y="1980"/>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76" name="Line 93"/>
            <p:cNvSpPr>
              <a:spLocks noChangeShapeType="1"/>
            </p:cNvSpPr>
            <p:nvPr/>
          </p:nvSpPr>
          <p:spPr bwMode="auto">
            <a:xfrm>
              <a:off x="0" y="2170"/>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77" name="Rectangle 248"/>
            <p:cNvSpPr>
              <a:spLocks noChangeArrowheads="1"/>
            </p:cNvSpPr>
            <p:nvPr/>
          </p:nvSpPr>
          <p:spPr bwMode="auto">
            <a:xfrm>
              <a:off x="0" y="2170"/>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78" name="Line 95"/>
            <p:cNvSpPr>
              <a:spLocks noChangeShapeType="1"/>
            </p:cNvSpPr>
            <p:nvPr/>
          </p:nvSpPr>
          <p:spPr bwMode="auto">
            <a:xfrm>
              <a:off x="0" y="2360"/>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79" name="Rectangle 250"/>
            <p:cNvSpPr>
              <a:spLocks noChangeArrowheads="1"/>
            </p:cNvSpPr>
            <p:nvPr/>
          </p:nvSpPr>
          <p:spPr bwMode="auto">
            <a:xfrm>
              <a:off x="0" y="2360"/>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80" name="Line 97"/>
            <p:cNvSpPr>
              <a:spLocks noChangeShapeType="1"/>
            </p:cNvSpPr>
            <p:nvPr/>
          </p:nvSpPr>
          <p:spPr bwMode="auto">
            <a:xfrm>
              <a:off x="0" y="2550"/>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81" name="Rectangle 252"/>
            <p:cNvSpPr>
              <a:spLocks noChangeArrowheads="1"/>
            </p:cNvSpPr>
            <p:nvPr/>
          </p:nvSpPr>
          <p:spPr bwMode="auto">
            <a:xfrm>
              <a:off x="0" y="2550"/>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82" name="Line 99"/>
            <p:cNvSpPr>
              <a:spLocks noChangeShapeType="1"/>
            </p:cNvSpPr>
            <p:nvPr/>
          </p:nvSpPr>
          <p:spPr bwMode="auto">
            <a:xfrm>
              <a:off x="0" y="2637"/>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83" name="Rectangle 254"/>
            <p:cNvSpPr>
              <a:spLocks noChangeArrowheads="1"/>
            </p:cNvSpPr>
            <p:nvPr/>
          </p:nvSpPr>
          <p:spPr bwMode="auto">
            <a:xfrm>
              <a:off x="0" y="2637"/>
              <a:ext cx="4461"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84" name="Line 101"/>
            <p:cNvSpPr>
              <a:spLocks noChangeShapeType="1"/>
            </p:cNvSpPr>
            <p:nvPr/>
          </p:nvSpPr>
          <p:spPr bwMode="auto">
            <a:xfrm>
              <a:off x="24" y="3008"/>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85" name="Rectangle 256"/>
            <p:cNvSpPr>
              <a:spLocks noChangeArrowheads="1"/>
            </p:cNvSpPr>
            <p:nvPr/>
          </p:nvSpPr>
          <p:spPr bwMode="auto">
            <a:xfrm>
              <a:off x="0" y="3008"/>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86" name="Line 103"/>
            <p:cNvSpPr>
              <a:spLocks noChangeShapeType="1"/>
            </p:cNvSpPr>
            <p:nvPr/>
          </p:nvSpPr>
          <p:spPr bwMode="auto">
            <a:xfrm>
              <a:off x="0" y="3086"/>
              <a:ext cx="4461" cy="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87" name="Rectangle 258"/>
            <p:cNvSpPr>
              <a:spLocks noChangeArrowheads="1"/>
            </p:cNvSpPr>
            <p:nvPr/>
          </p:nvSpPr>
          <p:spPr bwMode="auto">
            <a:xfrm>
              <a:off x="0" y="3086"/>
              <a:ext cx="4461"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88" name="Line 105"/>
            <p:cNvSpPr>
              <a:spLocks noChangeShapeType="1"/>
            </p:cNvSpPr>
            <p:nvPr/>
          </p:nvSpPr>
          <p:spPr bwMode="auto">
            <a:xfrm>
              <a:off x="2446" y="233"/>
              <a:ext cx="0" cy="307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89" name="Rectangle 260"/>
            <p:cNvSpPr>
              <a:spLocks noChangeArrowheads="1"/>
            </p:cNvSpPr>
            <p:nvPr/>
          </p:nvSpPr>
          <p:spPr bwMode="auto">
            <a:xfrm>
              <a:off x="2446" y="233"/>
              <a:ext cx="8" cy="30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90" name="Line 107"/>
            <p:cNvSpPr>
              <a:spLocks noChangeShapeType="1"/>
            </p:cNvSpPr>
            <p:nvPr/>
          </p:nvSpPr>
          <p:spPr bwMode="auto">
            <a:xfrm>
              <a:off x="3367" y="233"/>
              <a:ext cx="0" cy="307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91" name="Rectangle 262"/>
            <p:cNvSpPr>
              <a:spLocks noChangeArrowheads="1"/>
            </p:cNvSpPr>
            <p:nvPr/>
          </p:nvSpPr>
          <p:spPr bwMode="auto">
            <a:xfrm>
              <a:off x="3367" y="233"/>
              <a:ext cx="9" cy="30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92" name="Line 109"/>
            <p:cNvSpPr>
              <a:spLocks noChangeShapeType="1"/>
            </p:cNvSpPr>
            <p:nvPr/>
          </p:nvSpPr>
          <p:spPr bwMode="auto">
            <a:xfrm>
              <a:off x="0" y="3311"/>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93" name="Rectangle 264"/>
            <p:cNvSpPr>
              <a:spLocks noChangeArrowheads="1"/>
            </p:cNvSpPr>
            <p:nvPr/>
          </p:nvSpPr>
          <p:spPr bwMode="auto">
            <a:xfrm>
              <a:off x="0" y="3311"/>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94" name="Line 111"/>
            <p:cNvSpPr>
              <a:spLocks noChangeShapeType="1"/>
            </p:cNvSpPr>
            <p:nvPr/>
          </p:nvSpPr>
          <p:spPr bwMode="auto">
            <a:xfrm>
              <a:off x="2446" y="3311"/>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95" name="Rectangle 266"/>
            <p:cNvSpPr>
              <a:spLocks noChangeArrowheads="1"/>
            </p:cNvSpPr>
            <p:nvPr/>
          </p:nvSpPr>
          <p:spPr bwMode="auto">
            <a:xfrm>
              <a:off x="2446" y="3311"/>
              <a:ext cx="8"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96" name="Line 113"/>
            <p:cNvSpPr>
              <a:spLocks noChangeShapeType="1"/>
            </p:cNvSpPr>
            <p:nvPr/>
          </p:nvSpPr>
          <p:spPr bwMode="auto">
            <a:xfrm>
              <a:off x="3367" y="3311"/>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97" name="Rectangle 268"/>
            <p:cNvSpPr>
              <a:spLocks noChangeArrowheads="1"/>
            </p:cNvSpPr>
            <p:nvPr/>
          </p:nvSpPr>
          <p:spPr bwMode="auto">
            <a:xfrm>
              <a:off x="3367" y="3311"/>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698" name="Line 115"/>
            <p:cNvSpPr>
              <a:spLocks noChangeShapeType="1"/>
            </p:cNvSpPr>
            <p:nvPr/>
          </p:nvSpPr>
          <p:spPr bwMode="auto">
            <a:xfrm>
              <a:off x="4452" y="3311"/>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99" name="Rectangle 270"/>
            <p:cNvSpPr>
              <a:spLocks noChangeArrowheads="1"/>
            </p:cNvSpPr>
            <p:nvPr/>
          </p:nvSpPr>
          <p:spPr bwMode="auto">
            <a:xfrm>
              <a:off x="4452" y="3311"/>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00" name="Line 117"/>
            <p:cNvSpPr>
              <a:spLocks noChangeShapeType="1"/>
            </p:cNvSpPr>
            <p:nvPr/>
          </p:nvSpPr>
          <p:spPr bwMode="auto">
            <a:xfrm>
              <a:off x="4461" y="0"/>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01" name="Rectangle 272"/>
            <p:cNvSpPr>
              <a:spLocks noChangeArrowheads="1"/>
            </p:cNvSpPr>
            <p:nvPr/>
          </p:nvSpPr>
          <p:spPr bwMode="auto">
            <a:xfrm>
              <a:off x="4461" y="0"/>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02" name="Line 119"/>
            <p:cNvSpPr>
              <a:spLocks noChangeShapeType="1"/>
            </p:cNvSpPr>
            <p:nvPr/>
          </p:nvSpPr>
          <p:spPr bwMode="auto">
            <a:xfrm>
              <a:off x="4461" y="216"/>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03" name="Rectangle 274"/>
            <p:cNvSpPr>
              <a:spLocks noChangeArrowheads="1"/>
            </p:cNvSpPr>
            <p:nvPr/>
          </p:nvSpPr>
          <p:spPr bwMode="auto">
            <a:xfrm>
              <a:off x="4461" y="216"/>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04" name="Line 121"/>
            <p:cNvSpPr>
              <a:spLocks noChangeShapeType="1"/>
            </p:cNvSpPr>
            <p:nvPr/>
          </p:nvSpPr>
          <p:spPr bwMode="auto">
            <a:xfrm>
              <a:off x="4461" y="406"/>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05" name="Rectangle 276"/>
            <p:cNvSpPr>
              <a:spLocks noChangeArrowheads="1"/>
            </p:cNvSpPr>
            <p:nvPr/>
          </p:nvSpPr>
          <p:spPr bwMode="auto">
            <a:xfrm>
              <a:off x="4461" y="406"/>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06" name="Line 123"/>
            <p:cNvSpPr>
              <a:spLocks noChangeShapeType="1"/>
            </p:cNvSpPr>
            <p:nvPr/>
          </p:nvSpPr>
          <p:spPr bwMode="auto">
            <a:xfrm>
              <a:off x="4461" y="597"/>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07" name="Rectangle 278"/>
            <p:cNvSpPr>
              <a:spLocks noChangeArrowheads="1"/>
            </p:cNvSpPr>
            <p:nvPr/>
          </p:nvSpPr>
          <p:spPr bwMode="auto">
            <a:xfrm>
              <a:off x="4461" y="597"/>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08" name="Line 125"/>
            <p:cNvSpPr>
              <a:spLocks noChangeShapeType="1"/>
            </p:cNvSpPr>
            <p:nvPr/>
          </p:nvSpPr>
          <p:spPr bwMode="auto">
            <a:xfrm>
              <a:off x="4461" y="787"/>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09" name="Rectangle 280"/>
            <p:cNvSpPr>
              <a:spLocks noChangeArrowheads="1"/>
            </p:cNvSpPr>
            <p:nvPr/>
          </p:nvSpPr>
          <p:spPr bwMode="auto">
            <a:xfrm>
              <a:off x="4461" y="787"/>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10" name="Line 127"/>
            <p:cNvSpPr>
              <a:spLocks noChangeShapeType="1"/>
            </p:cNvSpPr>
            <p:nvPr/>
          </p:nvSpPr>
          <p:spPr bwMode="auto">
            <a:xfrm>
              <a:off x="4461" y="977"/>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11" name="Rectangle 282"/>
            <p:cNvSpPr>
              <a:spLocks noChangeArrowheads="1"/>
            </p:cNvSpPr>
            <p:nvPr/>
          </p:nvSpPr>
          <p:spPr bwMode="auto">
            <a:xfrm>
              <a:off x="4461" y="977"/>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12" name="Line 129"/>
            <p:cNvSpPr>
              <a:spLocks noChangeShapeType="1"/>
            </p:cNvSpPr>
            <p:nvPr/>
          </p:nvSpPr>
          <p:spPr bwMode="auto">
            <a:xfrm>
              <a:off x="4461" y="1167"/>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13" name="Rectangle 284"/>
            <p:cNvSpPr>
              <a:spLocks noChangeArrowheads="1"/>
            </p:cNvSpPr>
            <p:nvPr/>
          </p:nvSpPr>
          <p:spPr bwMode="auto">
            <a:xfrm>
              <a:off x="4461" y="1167"/>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14" name="Line 131"/>
            <p:cNvSpPr>
              <a:spLocks noChangeShapeType="1"/>
            </p:cNvSpPr>
            <p:nvPr/>
          </p:nvSpPr>
          <p:spPr bwMode="auto">
            <a:xfrm>
              <a:off x="4461" y="1228"/>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15" name="Rectangle 286"/>
            <p:cNvSpPr>
              <a:spLocks noChangeArrowheads="1"/>
            </p:cNvSpPr>
            <p:nvPr/>
          </p:nvSpPr>
          <p:spPr bwMode="auto">
            <a:xfrm>
              <a:off x="4461" y="1228"/>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16" name="Line 133"/>
            <p:cNvSpPr>
              <a:spLocks noChangeShapeType="1"/>
            </p:cNvSpPr>
            <p:nvPr/>
          </p:nvSpPr>
          <p:spPr bwMode="auto">
            <a:xfrm>
              <a:off x="4461" y="1418"/>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17" name="Rectangle 288"/>
            <p:cNvSpPr>
              <a:spLocks noChangeArrowheads="1"/>
            </p:cNvSpPr>
            <p:nvPr/>
          </p:nvSpPr>
          <p:spPr bwMode="auto">
            <a:xfrm>
              <a:off x="4461" y="1418"/>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18" name="Line 135"/>
            <p:cNvSpPr>
              <a:spLocks noChangeShapeType="1"/>
            </p:cNvSpPr>
            <p:nvPr/>
          </p:nvSpPr>
          <p:spPr bwMode="auto">
            <a:xfrm>
              <a:off x="4461" y="1608"/>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19" name="Rectangle 290"/>
            <p:cNvSpPr>
              <a:spLocks noChangeArrowheads="1"/>
            </p:cNvSpPr>
            <p:nvPr/>
          </p:nvSpPr>
          <p:spPr bwMode="auto">
            <a:xfrm>
              <a:off x="4461" y="1608"/>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20" name="Line 137"/>
            <p:cNvSpPr>
              <a:spLocks noChangeShapeType="1"/>
            </p:cNvSpPr>
            <p:nvPr/>
          </p:nvSpPr>
          <p:spPr bwMode="auto">
            <a:xfrm>
              <a:off x="4461" y="1980"/>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21" name="Rectangle 292"/>
            <p:cNvSpPr>
              <a:spLocks noChangeArrowheads="1"/>
            </p:cNvSpPr>
            <p:nvPr/>
          </p:nvSpPr>
          <p:spPr bwMode="auto">
            <a:xfrm>
              <a:off x="4461" y="1980"/>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22" name="Line 139"/>
            <p:cNvSpPr>
              <a:spLocks noChangeShapeType="1"/>
            </p:cNvSpPr>
            <p:nvPr/>
          </p:nvSpPr>
          <p:spPr bwMode="auto">
            <a:xfrm>
              <a:off x="4461" y="2170"/>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23" name="Rectangle 294"/>
            <p:cNvSpPr>
              <a:spLocks noChangeArrowheads="1"/>
            </p:cNvSpPr>
            <p:nvPr/>
          </p:nvSpPr>
          <p:spPr bwMode="auto">
            <a:xfrm>
              <a:off x="4461" y="2170"/>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24" name="Line 141"/>
            <p:cNvSpPr>
              <a:spLocks noChangeShapeType="1"/>
            </p:cNvSpPr>
            <p:nvPr/>
          </p:nvSpPr>
          <p:spPr bwMode="auto">
            <a:xfrm>
              <a:off x="4461" y="2360"/>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25" name="Rectangle 296"/>
            <p:cNvSpPr>
              <a:spLocks noChangeArrowheads="1"/>
            </p:cNvSpPr>
            <p:nvPr/>
          </p:nvSpPr>
          <p:spPr bwMode="auto">
            <a:xfrm>
              <a:off x="4461" y="2360"/>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26" name="Line 143"/>
            <p:cNvSpPr>
              <a:spLocks noChangeShapeType="1"/>
            </p:cNvSpPr>
            <p:nvPr/>
          </p:nvSpPr>
          <p:spPr bwMode="auto">
            <a:xfrm>
              <a:off x="4461" y="2550"/>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27" name="Rectangle 298"/>
            <p:cNvSpPr>
              <a:spLocks noChangeArrowheads="1"/>
            </p:cNvSpPr>
            <p:nvPr/>
          </p:nvSpPr>
          <p:spPr bwMode="auto">
            <a:xfrm>
              <a:off x="4461" y="2550"/>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28" name="Line 145"/>
            <p:cNvSpPr>
              <a:spLocks noChangeShapeType="1"/>
            </p:cNvSpPr>
            <p:nvPr/>
          </p:nvSpPr>
          <p:spPr bwMode="auto">
            <a:xfrm>
              <a:off x="4461" y="2637"/>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29" name="Rectangle 300"/>
            <p:cNvSpPr>
              <a:spLocks noChangeArrowheads="1"/>
            </p:cNvSpPr>
            <p:nvPr/>
          </p:nvSpPr>
          <p:spPr bwMode="auto">
            <a:xfrm>
              <a:off x="4461" y="2637"/>
              <a:ext cx="9" cy="8"/>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0" name="Line 147"/>
            <p:cNvSpPr>
              <a:spLocks noChangeShapeType="1"/>
            </p:cNvSpPr>
            <p:nvPr/>
          </p:nvSpPr>
          <p:spPr bwMode="auto">
            <a:xfrm>
              <a:off x="4461" y="3008"/>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31" name="Rectangle 302"/>
            <p:cNvSpPr>
              <a:spLocks noChangeArrowheads="1"/>
            </p:cNvSpPr>
            <p:nvPr/>
          </p:nvSpPr>
          <p:spPr bwMode="auto">
            <a:xfrm>
              <a:off x="4461" y="3008"/>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2" name="Line 149"/>
            <p:cNvSpPr>
              <a:spLocks noChangeShapeType="1"/>
            </p:cNvSpPr>
            <p:nvPr/>
          </p:nvSpPr>
          <p:spPr bwMode="auto">
            <a:xfrm>
              <a:off x="4461" y="3086"/>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33" name="Rectangle 304"/>
            <p:cNvSpPr>
              <a:spLocks noChangeArrowheads="1"/>
            </p:cNvSpPr>
            <p:nvPr/>
          </p:nvSpPr>
          <p:spPr bwMode="auto">
            <a:xfrm>
              <a:off x="4461" y="3086"/>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4" name="Line 151"/>
            <p:cNvSpPr>
              <a:spLocks noChangeShapeType="1"/>
            </p:cNvSpPr>
            <p:nvPr/>
          </p:nvSpPr>
          <p:spPr bwMode="auto">
            <a:xfrm>
              <a:off x="4461" y="3302"/>
              <a:ext cx="1" cy="1"/>
            </a:xfrm>
            <a:prstGeom prst="line">
              <a:avLst/>
            </a:prstGeom>
            <a:noFill/>
            <a:ln w="0">
              <a:solidFill>
                <a:srgbClr val="D4D4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35" name="Rectangle 306"/>
            <p:cNvSpPr>
              <a:spLocks noChangeArrowheads="1"/>
            </p:cNvSpPr>
            <p:nvPr/>
          </p:nvSpPr>
          <p:spPr bwMode="auto">
            <a:xfrm>
              <a:off x="4461" y="3302"/>
              <a:ext cx="9" cy="9"/>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6" name="Rectangle 307"/>
            <p:cNvSpPr>
              <a:spLocks noChangeArrowheads="1"/>
            </p:cNvSpPr>
            <p:nvPr/>
          </p:nvSpPr>
          <p:spPr bwMode="auto">
            <a:xfrm>
              <a:off x="4435" y="3285"/>
              <a:ext cx="17" cy="17"/>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7" name="Rectangle 308"/>
            <p:cNvSpPr>
              <a:spLocks noChangeArrowheads="1"/>
            </p:cNvSpPr>
            <p:nvPr/>
          </p:nvSpPr>
          <p:spPr bwMode="auto">
            <a:xfrm>
              <a:off x="4444" y="3294"/>
              <a:ext cx="8" cy="8"/>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8" name="Rectangle 309"/>
            <p:cNvSpPr>
              <a:spLocks noChangeArrowheads="1"/>
            </p:cNvSpPr>
            <p:nvPr/>
          </p:nvSpPr>
          <p:spPr bwMode="auto">
            <a:xfrm>
              <a:off x="4444" y="3294"/>
              <a:ext cx="8" cy="8"/>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39" name="Rectangle 310"/>
            <p:cNvSpPr>
              <a:spLocks noChangeArrowheads="1"/>
            </p:cNvSpPr>
            <p:nvPr/>
          </p:nvSpPr>
          <p:spPr bwMode="auto">
            <a:xfrm>
              <a:off x="4418" y="3285"/>
              <a:ext cx="17" cy="17"/>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40" name="Rectangle 311"/>
            <p:cNvSpPr>
              <a:spLocks noChangeArrowheads="1"/>
            </p:cNvSpPr>
            <p:nvPr/>
          </p:nvSpPr>
          <p:spPr bwMode="auto">
            <a:xfrm>
              <a:off x="4427" y="3294"/>
              <a:ext cx="8" cy="8"/>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41" name="Rectangle 312"/>
            <p:cNvSpPr>
              <a:spLocks noChangeArrowheads="1"/>
            </p:cNvSpPr>
            <p:nvPr/>
          </p:nvSpPr>
          <p:spPr bwMode="auto">
            <a:xfrm>
              <a:off x="4427" y="3294"/>
              <a:ext cx="8" cy="8"/>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42" name="Rectangle 313"/>
            <p:cNvSpPr>
              <a:spLocks noChangeArrowheads="1"/>
            </p:cNvSpPr>
            <p:nvPr/>
          </p:nvSpPr>
          <p:spPr bwMode="auto">
            <a:xfrm>
              <a:off x="4435" y="3268"/>
              <a:ext cx="17" cy="17"/>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43" name="Rectangle 314"/>
            <p:cNvSpPr>
              <a:spLocks noChangeArrowheads="1"/>
            </p:cNvSpPr>
            <p:nvPr/>
          </p:nvSpPr>
          <p:spPr bwMode="auto">
            <a:xfrm>
              <a:off x="4444" y="3276"/>
              <a:ext cx="8" cy="9"/>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sp>
          <p:nvSpPr>
            <p:cNvPr id="67744" name="Rectangle 315"/>
            <p:cNvSpPr>
              <a:spLocks noChangeArrowheads="1"/>
            </p:cNvSpPr>
            <p:nvPr/>
          </p:nvSpPr>
          <p:spPr bwMode="auto">
            <a:xfrm>
              <a:off x="4444" y="3276"/>
              <a:ext cx="8" cy="9"/>
            </a:xfrm>
            <a:prstGeom prst="rect">
              <a:avLst/>
            </a:prstGeom>
            <a:solidFill>
              <a:srgbClr val="485D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100"/>
            </a:p>
          </p:txBody>
        </p:sp>
      </p:grpSp>
      <p:sp>
        <p:nvSpPr>
          <p:cNvPr id="67589" name="Rectangle 316"/>
          <p:cNvSpPr>
            <a:spLocks noChangeArrowheads="1"/>
          </p:cNvSpPr>
          <p:nvPr/>
        </p:nvSpPr>
        <p:spPr bwMode="auto">
          <a:xfrm>
            <a:off x="4946650" y="5783263"/>
            <a:ext cx="14906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a:solidFill>
                  <a:srgbClr val="FFFFFF"/>
                </a:solidFill>
              </a:rPr>
              <a:t>               1,028 </a:t>
            </a:r>
            <a:endParaRPr lang="en-US" altLang="en-US" sz="18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33400" y="0"/>
            <a:ext cx="8229600" cy="1143000"/>
          </a:xfrm>
        </p:spPr>
        <p:txBody>
          <a:bodyPr/>
          <a:lstStyle/>
          <a:p>
            <a:r>
              <a:rPr lang="en-US" altLang="en-US" smtClean="0">
                <a:solidFill>
                  <a:schemeClr val="bg1"/>
                </a:solidFill>
              </a:rPr>
              <a:t>Outstanding Debt Report</a:t>
            </a:r>
            <a:br>
              <a:rPr lang="en-US" altLang="en-US" smtClean="0">
                <a:solidFill>
                  <a:schemeClr val="bg1"/>
                </a:solidFill>
              </a:rPr>
            </a:br>
            <a:r>
              <a:rPr lang="en-US" altLang="en-US" sz="2000" smtClean="0">
                <a:solidFill>
                  <a:schemeClr val="bg1"/>
                </a:solidFill>
              </a:rPr>
              <a:t>as required by Proviso 11.16</a:t>
            </a:r>
          </a:p>
        </p:txBody>
      </p:sp>
      <p:graphicFrame>
        <p:nvGraphicFramePr>
          <p:cNvPr id="6" name="Content Placeholder 5"/>
          <p:cNvGraphicFramePr>
            <a:graphicFrameLocks noGrp="1"/>
          </p:cNvGraphicFramePr>
          <p:nvPr>
            <p:ph idx="1"/>
          </p:nvPr>
        </p:nvGraphicFramePr>
        <p:xfrm>
          <a:off x="1828800" y="1371600"/>
          <a:ext cx="5791200" cy="4784725"/>
        </p:xfrm>
        <a:graphic>
          <a:graphicData uri="http://schemas.openxmlformats.org/drawingml/2006/table">
            <a:tbl>
              <a:tblPr firstRow="1" bandRow="1">
                <a:tableStyleId>{5C22544A-7EE6-4342-B048-85BDC9FD1C3A}</a:tableStyleId>
              </a:tblPr>
              <a:tblGrid>
                <a:gridCol w="2182191">
                  <a:extLst>
                    <a:ext uri="{9D8B030D-6E8A-4147-A177-3AD203B41FA5}">
                      <a16:colId xmlns:a16="http://schemas.microsoft.com/office/drawing/2014/main" val="20000"/>
                    </a:ext>
                  </a:extLst>
                </a:gridCol>
                <a:gridCol w="3609009">
                  <a:extLst>
                    <a:ext uri="{9D8B030D-6E8A-4147-A177-3AD203B41FA5}">
                      <a16:colId xmlns:a16="http://schemas.microsoft.com/office/drawing/2014/main" val="20001"/>
                    </a:ext>
                  </a:extLst>
                </a:gridCol>
              </a:tblGrid>
              <a:tr h="370749">
                <a:tc gridSpan="2">
                  <a:txBody>
                    <a:bodyPr/>
                    <a:lstStyle/>
                    <a:p>
                      <a:pPr algn="ctr"/>
                      <a:r>
                        <a:rPr lang="en-US" sz="1800" dirty="0"/>
                        <a:t>Series 2009A</a:t>
                      </a:r>
                      <a:r>
                        <a:rPr lang="en-US" sz="1800" baseline="0" dirty="0"/>
                        <a:t> Athletic Facilities Revenue Bonds</a:t>
                      </a:r>
                      <a:endParaRPr lang="en-US" sz="1800" dirty="0"/>
                    </a:p>
                  </a:txBody>
                  <a:tcPr marT="45709" marB="45709" anchor="ctr"/>
                </a:tc>
                <a:tc hMerge="1">
                  <a:txBody>
                    <a:bodyPr/>
                    <a:lstStyle/>
                    <a:p>
                      <a:endParaRPr lang="en-US" dirty="0"/>
                    </a:p>
                  </a:txBody>
                  <a:tcPr/>
                </a:tc>
                <a:extLst>
                  <a:ext uri="{0D108BD9-81ED-4DB2-BD59-A6C34878D82A}">
                    <a16:rowId xmlns:a16="http://schemas.microsoft.com/office/drawing/2014/main" val="10000"/>
                  </a:ext>
                </a:extLst>
              </a:tr>
              <a:tr h="370749">
                <a:tc>
                  <a:txBody>
                    <a:bodyPr/>
                    <a:lstStyle/>
                    <a:p>
                      <a:r>
                        <a:rPr lang="en-US" sz="1800" dirty="0"/>
                        <a:t>Initial Debt:</a:t>
                      </a:r>
                    </a:p>
                  </a:txBody>
                  <a:tcPr marT="45709" marB="45709"/>
                </a:tc>
                <a:tc>
                  <a:txBody>
                    <a:bodyPr/>
                    <a:lstStyle/>
                    <a:p>
                      <a:r>
                        <a:rPr lang="en-US" sz="1800" dirty="0"/>
                        <a:t>$8,500,000</a:t>
                      </a:r>
                    </a:p>
                  </a:txBody>
                  <a:tcPr marT="45709" marB="45709"/>
                </a:tc>
                <a:extLst>
                  <a:ext uri="{0D108BD9-81ED-4DB2-BD59-A6C34878D82A}">
                    <a16:rowId xmlns:a16="http://schemas.microsoft.com/office/drawing/2014/main" val="10001"/>
                  </a:ext>
                </a:extLst>
              </a:tr>
              <a:tr h="370749">
                <a:tc>
                  <a:txBody>
                    <a:bodyPr/>
                    <a:lstStyle/>
                    <a:p>
                      <a:r>
                        <a:rPr lang="en-US" sz="1800" dirty="0"/>
                        <a:t>Total Interest:</a:t>
                      </a:r>
                    </a:p>
                  </a:txBody>
                  <a:tcPr marT="45709" marB="45709"/>
                </a:tc>
                <a:tc>
                  <a:txBody>
                    <a:bodyPr/>
                    <a:lstStyle/>
                    <a:p>
                      <a:r>
                        <a:rPr lang="en-US" sz="1800" dirty="0"/>
                        <a:t>$5,114,391</a:t>
                      </a:r>
                    </a:p>
                  </a:txBody>
                  <a:tcPr marT="45709" marB="45709"/>
                </a:tc>
                <a:extLst>
                  <a:ext uri="{0D108BD9-81ED-4DB2-BD59-A6C34878D82A}">
                    <a16:rowId xmlns:a16="http://schemas.microsoft.com/office/drawing/2014/main" val="10002"/>
                  </a:ext>
                </a:extLst>
              </a:tr>
              <a:tr h="370749">
                <a:tc>
                  <a:txBody>
                    <a:bodyPr/>
                    <a:lstStyle/>
                    <a:p>
                      <a:r>
                        <a:rPr lang="en-US" sz="1800" dirty="0"/>
                        <a:t>Year Incurred:</a:t>
                      </a:r>
                    </a:p>
                  </a:txBody>
                  <a:tcPr marT="45709" marB="45709"/>
                </a:tc>
                <a:tc>
                  <a:txBody>
                    <a:bodyPr/>
                    <a:lstStyle/>
                    <a:p>
                      <a:r>
                        <a:rPr lang="en-US" sz="1800" dirty="0"/>
                        <a:t>2010</a:t>
                      </a:r>
                    </a:p>
                  </a:txBody>
                  <a:tcPr marT="45709" marB="45709"/>
                </a:tc>
                <a:extLst>
                  <a:ext uri="{0D108BD9-81ED-4DB2-BD59-A6C34878D82A}">
                    <a16:rowId xmlns:a16="http://schemas.microsoft.com/office/drawing/2014/main" val="10003"/>
                  </a:ext>
                </a:extLst>
              </a:tr>
              <a:tr h="370749">
                <a:tc>
                  <a:txBody>
                    <a:bodyPr/>
                    <a:lstStyle/>
                    <a:p>
                      <a:r>
                        <a:rPr lang="en-US" sz="1800" dirty="0"/>
                        <a:t>Pay Off Date:</a:t>
                      </a:r>
                    </a:p>
                  </a:txBody>
                  <a:tcPr marT="45709" marB="45709"/>
                </a:tc>
                <a:tc>
                  <a:txBody>
                    <a:bodyPr/>
                    <a:lstStyle/>
                    <a:p>
                      <a:r>
                        <a:rPr lang="en-US" sz="1800" dirty="0"/>
                        <a:t>06/30/2030</a:t>
                      </a:r>
                    </a:p>
                  </a:txBody>
                  <a:tcPr marT="45709" marB="45709"/>
                </a:tc>
                <a:extLst>
                  <a:ext uri="{0D108BD9-81ED-4DB2-BD59-A6C34878D82A}">
                    <a16:rowId xmlns:a16="http://schemas.microsoft.com/office/drawing/2014/main" val="10004"/>
                  </a:ext>
                </a:extLst>
              </a:tr>
              <a:tr h="370749">
                <a:tc>
                  <a:txBody>
                    <a:bodyPr/>
                    <a:lstStyle/>
                    <a:p>
                      <a:r>
                        <a:rPr lang="en-US" sz="1800" dirty="0"/>
                        <a:t>Purpose:</a:t>
                      </a:r>
                    </a:p>
                  </a:txBody>
                  <a:tcPr marT="45709" marB="45709"/>
                </a:tc>
                <a:tc>
                  <a:txBody>
                    <a:bodyPr/>
                    <a:lstStyle/>
                    <a:p>
                      <a:r>
                        <a:rPr lang="en-US" sz="1800" dirty="0" smtClean="0"/>
                        <a:t>Construction of </a:t>
                      </a:r>
                      <a:r>
                        <a:rPr lang="en-US" sz="1800" dirty="0"/>
                        <a:t>Athletic Complex</a:t>
                      </a:r>
                    </a:p>
                  </a:txBody>
                  <a:tcPr marT="45709" marB="45709"/>
                </a:tc>
                <a:extLst>
                  <a:ext uri="{0D108BD9-81ED-4DB2-BD59-A6C34878D82A}">
                    <a16:rowId xmlns:a16="http://schemas.microsoft.com/office/drawing/2014/main" val="10005"/>
                  </a:ext>
                </a:extLst>
              </a:tr>
              <a:tr h="640058">
                <a:tc>
                  <a:txBody>
                    <a:bodyPr/>
                    <a:lstStyle/>
                    <a:p>
                      <a:r>
                        <a:rPr lang="en-US" sz="1800" dirty="0"/>
                        <a:t>Ave. Annual</a:t>
                      </a:r>
                      <a:r>
                        <a:rPr lang="en-US" sz="1800" baseline="0" dirty="0"/>
                        <a:t> Coupon Rate:</a:t>
                      </a:r>
                      <a:endParaRPr lang="en-US" sz="1800" dirty="0"/>
                    </a:p>
                  </a:txBody>
                  <a:tcPr marT="45709" marB="45709"/>
                </a:tc>
                <a:tc>
                  <a:txBody>
                    <a:bodyPr/>
                    <a:lstStyle/>
                    <a:p>
                      <a:r>
                        <a:rPr lang="en-US" sz="1800" dirty="0"/>
                        <a:t>4.98%</a:t>
                      </a:r>
                    </a:p>
                  </a:txBody>
                  <a:tcPr marT="45709" marB="45709"/>
                </a:tc>
                <a:extLst>
                  <a:ext uri="{0D108BD9-81ED-4DB2-BD59-A6C34878D82A}">
                    <a16:rowId xmlns:a16="http://schemas.microsoft.com/office/drawing/2014/main" val="10006"/>
                  </a:ext>
                </a:extLst>
              </a:tr>
              <a:tr h="640058">
                <a:tc>
                  <a:txBody>
                    <a:bodyPr/>
                    <a:lstStyle/>
                    <a:p>
                      <a:r>
                        <a:rPr lang="en-US" sz="1800" dirty="0"/>
                        <a:t>Average Annual Principal</a:t>
                      </a:r>
                      <a:r>
                        <a:rPr lang="en-US" sz="1800" baseline="0" dirty="0"/>
                        <a:t> Expense:</a:t>
                      </a:r>
                      <a:endParaRPr lang="en-US" sz="1800" dirty="0"/>
                    </a:p>
                  </a:txBody>
                  <a:tcPr marT="45709" marB="45709"/>
                </a:tc>
                <a:tc>
                  <a:txBody>
                    <a:bodyPr/>
                    <a:lstStyle/>
                    <a:p>
                      <a:r>
                        <a:rPr lang="en-US" sz="1800" dirty="0"/>
                        <a:t>$425,000</a:t>
                      </a:r>
                    </a:p>
                  </a:txBody>
                  <a:tcPr marT="45709" marB="45709"/>
                </a:tc>
                <a:extLst>
                  <a:ext uri="{0D108BD9-81ED-4DB2-BD59-A6C34878D82A}">
                    <a16:rowId xmlns:a16="http://schemas.microsoft.com/office/drawing/2014/main" val="10007"/>
                  </a:ext>
                </a:extLst>
              </a:tr>
              <a:tr h="640058">
                <a:tc>
                  <a:txBody>
                    <a:bodyPr/>
                    <a:lstStyle/>
                    <a:p>
                      <a:r>
                        <a:rPr lang="en-US" sz="1800" dirty="0"/>
                        <a:t>Average Annual Interest Expense:</a:t>
                      </a:r>
                    </a:p>
                  </a:txBody>
                  <a:tcPr marT="45709" marB="45709"/>
                </a:tc>
                <a:tc>
                  <a:txBody>
                    <a:bodyPr/>
                    <a:lstStyle/>
                    <a:p>
                      <a:r>
                        <a:rPr lang="en-US" sz="1800" dirty="0"/>
                        <a:t>$255,720</a:t>
                      </a:r>
                    </a:p>
                  </a:txBody>
                  <a:tcPr marT="45709" marB="45709"/>
                </a:tc>
                <a:extLst>
                  <a:ext uri="{0D108BD9-81ED-4DB2-BD59-A6C34878D82A}">
                    <a16:rowId xmlns:a16="http://schemas.microsoft.com/office/drawing/2014/main" val="10008"/>
                  </a:ext>
                </a:extLst>
              </a:tr>
              <a:tr h="640058">
                <a:tc>
                  <a:txBody>
                    <a:bodyPr/>
                    <a:lstStyle/>
                    <a:p>
                      <a:r>
                        <a:rPr lang="en-US" sz="1800" dirty="0"/>
                        <a:t>Average Annual</a:t>
                      </a:r>
                      <a:r>
                        <a:rPr lang="en-US" sz="1800" baseline="0" dirty="0"/>
                        <a:t> Debt Service Expense:</a:t>
                      </a:r>
                      <a:endParaRPr lang="en-US" sz="1800" dirty="0"/>
                    </a:p>
                  </a:txBody>
                  <a:tcPr marT="45709" marB="45709"/>
                </a:tc>
                <a:tc>
                  <a:txBody>
                    <a:bodyPr/>
                    <a:lstStyle/>
                    <a:p>
                      <a:r>
                        <a:rPr lang="en-US" sz="1800" dirty="0"/>
                        <a:t>$680,720</a:t>
                      </a:r>
                    </a:p>
                  </a:txBody>
                  <a:tcPr marT="45709" marB="45709"/>
                </a:tc>
                <a:extLst>
                  <a:ext uri="{0D108BD9-81ED-4DB2-BD59-A6C34878D82A}">
                    <a16:rowId xmlns:a16="http://schemas.microsoft.com/office/drawing/2014/main" val="10009"/>
                  </a:ext>
                </a:extLst>
              </a:tr>
            </a:tbl>
          </a:graphicData>
        </a:graphic>
      </p:graphicFrame>
      <p:sp>
        <p:nvSpPr>
          <p:cNvPr id="69669"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29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84238" y="11113"/>
            <a:ext cx="8229600" cy="1143000"/>
          </a:xfrm>
        </p:spPr>
        <p:txBody>
          <a:bodyPr/>
          <a:lstStyle/>
          <a:p>
            <a:pPr eaLnBrk="1" hangingPunct="1"/>
            <a:r>
              <a:rPr lang="en-US" altLang="en-US" smtClean="0">
                <a:solidFill>
                  <a:schemeClr val="bg1"/>
                </a:solidFill>
              </a:rPr>
              <a:t>Appropriations History (3 Yrs.)</a:t>
            </a:r>
          </a:p>
        </p:txBody>
      </p:sp>
      <p:graphicFrame>
        <p:nvGraphicFramePr>
          <p:cNvPr id="16387" name="Content Placeholder 5"/>
          <p:cNvGraphicFramePr>
            <a:graphicFrameLocks noGrp="1"/>
          </p:cNvGraphicFramePr>
          <p:nvPr>
            <p:ph idx="1"/>
          </p:nvPr>
        </p:nvGraphicFramePr>
        <p:xfrm>
          <a:off x="-76200" y="1395413"/>
          <a:ext cx="8991600" cy="4167187"/>
        </p:xfrm>
        <a:graphic>
          <a:graphicData uri="http://schemas.openxmlformats.org/presentationml/2006/ole">
            <mc:AlternateContent xmlns:mc="http://schemas.openxmlformats.org/markup-compatibility/2006">
              <mc:Choice xmlns:v="urn:schemas-microsoft-com:vml" Requires="v">
                <p:oleObj spid="_x0000_s16402" name="Worksheet" r:id="rId4" imgW="6496013" imgH="4619798" progId="Excel.Sheet.8">
                  <p:embed/>
                </p:oleObj>
              </mc:Choice>
              <mc:Fallback>
                <p:oleObj name="Worksheet" r:id="rId4" imgW="6496013" imgH="4619798" progId="Excel.Sheet.8">
                  <p:embed/>
                  <p:pic>
                    <p:nvPicPr>
                      <p:cNvPr id="0" name="Content Placeholder 5"/>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395413"/>
                        <a:ext cx="899160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Table 6"/>
          <p:cNvGraphicFramePr>
            <a:graphicFrameLocks noGrp="1"/>
          </p:cNvGraphicFramePr>
          <p:nvPr/>
        </p:nvGraphicFramePr>
        <p:xfrm>
          <a:off x="228600" y="5562600"/>
          <a:ext cx="8686800" cy="350838"/>
        </p:xfrm>
        <a:graphic>
          <a:graphicData uri="http://schemas.openxmlformats.org/drawingml/2006/table">
            <a:tbl>
              <a:tblPr>
                <a:tableStyleId>{616DA210-FB5B-4158-B5E0-FEB733F419BA}</a:tableStyleId>
              </a:tblPr>
              <a:tblGrid>
                <a:gridCol w="2362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350838">
                <a:tc>
                  <a:txBody>
                    <a:bodyPr/>
                    <a:lstStyle/>
                    <a:p>
                      <a:pPr algn="ctr" fontAlgn="b"/>
                      <a:r>
                        <a:rPr lang="en-US" sz="1400" b="1" u="none" strike="noStrike" dirty="0">
                          <a:effectLst/>
                        </a:rPr>
                        <a:t>Total Funds</a:t>
                      </a:r>
                      <a:endParaRPr lang="en-US" sz="1400" b="1" i="0" u="none" strike="noStrike" dirty="0">
                        <a:solidFill>
                          <a:srgbClr val="000000"/>
                        </a:solidFill>
                        <a:effectLst/>
                        <a:latin typeface="Calibri"/>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u="none" strike="noStrike" dirty="0">
                          <a:effectLst/>
                        </a:rPr>
                        <a:t>               </a:t>
                      </a:r>
                      <a:r>
                        <a:rPr lang="en-US" sz="1400" u="none" strike="noStrike" dirty="0" smtClean="0">
                          <a:effectLst/>
                        </a:rPr>
                        <a:t>65,628,696</a:t>
                      </a:r>
                      <a:endParaRPr lang="en-US" sz="1400" b="0" i="0" u="none" strike="noStrike" dirty="0">
                        <a:solidFill>
                          <a:srgbClr val="000000"/>
                        </a:solidFill>
                        <a:effectLst/>
                        <a:latin typeface="Calibri"/>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u="none" strike="noStrike" dirty="0">
                          <a:effectLst/>
                        </a:rPr>
                        <a:t>               </a:t>
                      </a:r>
                      <a:r>
                        <a:rPr lang="en-US" sz="1400" u="none" strike="noStrike" dirty="0" smtClean="0">
                          <a:effectLst/>
                        </a:rPr>
                        <a:t>67,603,417</a:t>
                      </a:r>
                      <a:endParaRPr lang="en-US" sz="1400" b="0" i="0" u="none" strike="noStrike" dirty="0">
                        <a:solidFill>
                          <a:srgbClr val="000000"/>
                        </a:solidFill>
                        <a:effectLst/>
                        <a:latin typeface="Calibri"/>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400" u="none" strike="noStrike" dirty="0">
                          <a:effectLst/>
                        </a:rPr>
                        <a:t>                </a:t>
                      </a:r>
                      <a:r>
                        <a:rPr lang="en-US" sz="1400" u="none" strike="noStrike" dirty="0" smtClean="0">
                          <a:effectLst/>
                        </a:rPr>
                        <a:t>78,757,657</a:t>
                      </a:r>
                      <a:endParaRPr lang="en-US" sz="1400" b="0" i="0" u="none" strike="noStrike" dirty="0">
                        <a:solidFill>
                          <a:srgbClr val="000000"/>
                        </a:solidFill>
                        <a:effectLst/>
                        <a:latin typeface="Calibri"/>
                      </a:endParaRPr>
                    </a:p>
                  </a:txBody>
                  <a:tcPr marL="0"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16400"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3</a:t>
            </a:r>
          </a:p>
        </p:txBody>
      </p:sp>
      <p:sp>
        <p:nvSpPr>
          <p:cNvPr id="16401" name="TextBox 1"/>
          <p:cNvSpPr txBox="1">
            <a:spLocks noChangeArrowheads="1"/>
          </p:cNvSpPr>
          <p:nvPr/>
        </p:nvSpPr>
        <p:spPr bwMode="auto">
          <a:xfrm>
            <a:off x="0" y="5943600"/>
            <a:ext cx="8382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b="1"/>
              <a:t>FY18-19 Note:  </a:t>
            </a:r>
            <a:r>
              <a:rPr lang="en-US" altLang="en-US" sz="1100"/>
              <a:t>Recurring allocations of $157,458 for health and dental insurance and $110,108 for retirement have been received in addition to a non-recurring retirement credit of $308,650 was received but not included in the chart above. </a:t>
            </a:r>
            <a:endParaRPr lang="en-US" altLang="en-US" sz="16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143000"/>
          </a:xfrm>
        </p:spPr>
        <p:txBody>
          <a:bodyPr/>
          <a:lstStyle/>
          <a:p>
            <a:pPr eaLnBrk="1" hangingPunct="1"/>
            <a:r>
              <a:rPr lang="en-US" altLang="en-US" smtClean="0">
                <a:solidFill>
                  <a:schemeClr val="bg1"/>
                </a:solidFill>
              </a:rPr>
              <a:t>Employee FTEs</a:t>
            </a:r>
          </a:p>
        </p:txBody>
      </p:sp>
      <p:sp>
        <p:nvSpPr>
          <p:cNvPr id="78851" name="Content Placeholder 2"/>
          <p:cNvSpPr>
            <a:spLocks noGrp="1"/>
          </p:cNvSpPr>
          <p:nvPr>
            <p:ph idx="1"/>
          </p:nvPr>
        </p:nvSpPr>
        <p:spPr>
          <a:xfrm>
            <a:off x="381000" y="3990975"/>
            <a:ext cx="8229600" cy="2282825"/>
          </a:xfrm>
        </p:spPr>
        <p:txBody>
          <a:bodyPr/>
          <a:lstStyle/>
          <a:p>
            <a:pPr eaLnBrk="1" hangingPunct="1">
              <a:buFont typeface="Wingdings" panose="05000000000000000000" pitchFamily="2" charset="2"/>
              <a:buChar char="§"/>
              <a:defRPr/>
            </a:pPr>
            <a:r>
              <a:rPr lang="en-US" altLang="en-US" sz="2400" dirty="0" smtClean="0"/>
              <a:t>Vacancies to be filled in FY18-19 – 12.875 FTE</a:t>
            </a:r>
          </a:p>
          <a:p>
            <a:pPr eaLnBrk="1" hangingPunct="1">
              <a:buFont typeface="Wingdings" panose="05000000000000000000" pitchFamily="2" charset="2"/>
              <a:buChar char="§"/>
              <a:defRPr/>
            </a:pPr>
            <a:r>
              <a:rPr lang="en-US" altLang="en-US" sz="2400" b="1" dirty="0" smtClean="0"/>
              <a:t>Headcount</a:t>
            </a:r>
            <a:r>
              <a:rPr lang="en-US" altLang="en-US" sz="2400" dirty="0" smtClean="0"/>
              <a:t> - The University has 585 employees with an estimated payroll totaling $30,965,951</a:t>
            </a:r>
          </a:p>
          <a:p>
            <a:pPr marL="0" indent="0" eaLnBrk="1" hangingPunct="1">
              <a:buFont typeface="Arial" panose="020B0604020202020204" pitchFamily="34" charset="0"/>
              <a:buNone/>
              <a:defRPr/>
            </a:pPr>
            <a:r>
              <a:rPr lang="en-US" altLang="en-US" sz="2400" dirty="0" smtClean="0"/>
              <a:t>	Full Time Faculty = 206	Part Time Faculty = 76</a:t>
            </a:r>
          </a:p>
          <a:p>
            <a:pPr marL="0" indent="0" eaLnBrk="1" hangingPunct="1">
              <a:buFont typeface="Arial" panose="020B0604020202020204" pitchFamily="34" charset="0"/>
              <a:buNone/>
              <a:defRPr/>
            </a:pPr>
            <a:r>
              <a:rPr lang="en-US" altLang="en-US" sz="2400" dirty="0" smtClean="0"/>
              <a:t>	Full Time Staff = 301		Part Time Staff = 2</a:t>
            </a:r>
          </a:p>
          <a:p>
            <a:pPr eaLnBrk="1" hangingPunct="1">
              <a:buFont typeface="Wingdings" panose="05000000000000000000" pitchFamily="2" charset="2"/>
              <a:buChar char="§"/>
              <a:defRPr/>
            </a:pPr>
            <a:endParaRPr lang="en-US" altLang="en-US" sz="2400" dirty="0" smtClean="0"/>
          </a:p>
        </p:txBody>
      </p:sp>
      <p:graphicFrame>
        <p:nvGraphicFramePr>
          <p:cNvPr id="5" name="Table 4"/>
          <p:cNvGraphicFramePr>
            <a:graphicFrameLocks noGrp="1"/>
          </p:cNvGraphicFramePr>
          <p:nvPr/>
        </p:nvGraphicFramePr>
        <p:xfrm>
          <a:off x="1524000" y="1524000"/>
          <a:ext cx="6096000" cy="2235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91160">
                <a:tc gridSpan="4">
                  <a:txBody>
                    <a:bodyPr/>
                    <a:lstStyle/>
                    <a:p>
                      <a:pPr algn="ctr"/>
                      <a:r>
                        <a:rPr lang="en-US" dirty="0"/>
                        <a:t>FTEs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ct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65760">
                <a:tc>
                  <a:txBody>
                    <a:bodyPr/>
                    <a:lstStyle/>
                    <a:p>
                      <a:pPr algn="l"/>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1" dirty="0">
                          <a:solidFill>
                            <a:schemeClr val="bg1"/>
                          </a:solidFill>
                        </a:rPr>
                        <a:t>Authorized</a:t>
                      </a:r>
                    </a:p>
                  </a:txBody>
                  <a:tcPr anchor="ct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1" dirty="0">
                          <a:solidFill>
                            <a:schemeClr val="bg1"/>
                          </a:solidFill>
                        </a:rPr>
                        <a:t>Filled</a:t>
                      </a:r>
                    </a:p>
                  </a:txBody>
                  <a:tcPr anchor="ctr">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1" dirty="0">
                          <a:solidFill>
                            <a:schemeClr val="bg1"/>
                          </a:solidFill>
                        </a:rPr>
                        <a:t>Vacant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365760">
                <a:tc>
                  <a:txBody>
                    <a:bodyPr/>
                    <a:lstStyle/>
                    <a:p>
                      <a:pPr algn="l"/>
                      <a:r>
                        <a:rPr lang="en-US" dirty="0"/>
                        <a:t>State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dirty="0"/>
                        <a:t>295.18</a:t>
                      </a:r>
                    </a:p>
                  </a:txBody>
                  <a:tcPr anchor="ctr">
                    <a:lnT w="12700" cap="flat" cmpd="sng" algn="ctr">
                      <a:solidFill>
                        <a:schemeClr val="tx1"/>
                      </a:solidFill>
                      <a:prstDash val="solid"/>
                      <a:round/>
                      <a:headEnd type="none" w="med" len="med"/>
                      <a:tailEnd type="none" w="med" len="med"/>
                    </a:lnT>
                  </a:tcPr>
                </a:tc>
                <a:tc>
                  <a:txBody>
                    <a:bodyPr/>
                    <a:lstStyle/>
                    <a:p>
                      <a:pPr algn="ctr"/>
                      <a:r>
                        <a:rPr lang="en-US" dirty="0" smtClean="0"/>
                        <a:t>293.55</a:t>
                      </a:r>
                      <a:endParaRPr lang="en-US" dirty="0"/>
                    </a:p>
                  </a:txBody>
                  <a:tcPr anchor="ctr">
                    <a:lnT w="12700" cap="flat" cmpd="sng" algn="ctr">
                      <a:solidFill>
                        <a:schemeClr val="tx1"/>
                      </a:solidFill>
                      <a:prstDash val="solid"/>
                      <a:round/>
                      <a:headEnd type="none" w="med" len="med"/>
                      <a:tailEnd type="none" w="med" len="med"/>
                    </a:lnT>
                  </a:tcPr>
                </a:tc>
                <a:tc>
                  <a:txBody>
                    <a:bodyPr/>
                    <a:lstStyle/>
                    <a:p>
                      <a:pPr algn="ctr"/>
                      <a:r>
                        <a:rPr lang="en-US" dirty="0" smtClean="0"/>
                        <a:t>1.63</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370840">
                <a:tc>
                  <a:txBody>
                    <a:bodyPr/>
                    <a:lstStyle/>
                    <a:p>
                      <a:pPr algn="l"/>
                      <a:r>
                        <a:rPr lang="en-US" dirty="0"/>
                        <a:t>Federal</a:t>
                      </a:r>
                    </a:p>
                  </a:txBody>
                  <a:tcPr anchor="ctr">
                    <a:lnL w="12700" cap="flat" cmpd="sng" algn="ctr">
                      <a:solidFill>
                        <a:schemeClr val="tx1"/>
                      </a:solidFill>
                      <a:prstDash val="solid"/>
                      <a:round/>
                      <a:headEnd type="none" w="med" len="med"/>
                      <a:tailEnd type="none" w="med" len="med"/>
                    </a:lnL>
                  </a:tcPr>
                </a:tc>
                <a:tc>
                  <a:txBody>
                    <a:bodyPr/>
                    <a:lstStyle/>
                    <a:p>
                      <a:pPr algn="ctr"/>
                      <a:r>
                        <a:rPr lang="en-US" dirty="0"/>
                        <a:t>0.75</a:t>
                      </a:r>
                    </a:p>
                  </a:txBody>
                  <a:tcPr anchor="ctr"/>
                </a:tc>
                <a:tc>
                  <a:txBody>
                    <a:bodyPr/>
                    <a:lstStyle/>
                    <a:p>
                      <a:pPr algn="ctr"/>
                      <a:r>
                        <a:rPr lang="en-US" dirty="0"/>
                        <a:t>0.00</a:t>
                      </a:r>
                    </a:p>
                  </a:txBody>
                  <a:tcPr anchor="ctr"/>
                </a:tc>
                <a:tc>
                  <a:txBody>
                    <a:bodyPr/>
                    <a:lstStyle/>
                    <a:p>
                      <a:pPr algn="ctr"/>
                      <a:r>
                        <a:rPr lang="en-US" dirty="0"/>
                        <a:t>0.75</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l"/>
                      <a:r>
                        <a:rPr lang="en-US" dirty="0"/>
                        <a:t>Other</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dirty="0" smtClean="0"/>
                        <a:t>175.43</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164.38</a:t>
                      </a:r>
                      <a:endParaRPr lang="en-US" dirty="0"/>
                    </a:p>
                  </a:txBody>
                  <a:tcPr anchor="ctr">
                    <a:lnB w="12700" cap="flat" cmpd="sng" algn="ctr">
                      <a:solidFill>
                        <a:schemeClr val="tx1"/>
                      </a:solidFill>
                      <a:prstDash val="solid"/>
                      <a:round/>
                      <a:headEnd type="none" w="med" len="med"/>
                      <a:tailEnd type="none" w="med" len="med"/>
                    </a:lnB>
                  </a:tcPr>
                </a:tc>
                <a:tc>
                  <a:txBody>
                    <a:bodyPr/>
                    <a:lstStyle/>
                    <a:p>
                      <a:pPr algn="ctr"/>
                      <a:r>
                        <a:rPr lang="en-US" dirty="0" smtClean="0"/>
                        <a:t>11.05</a:t>
                      </a:r>
                      <a:endParaRPr 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l"/>
                      <a:r>
                        <a:rPr lang="en-US" dirty="0"/>
                        <a:t>Total</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471.36</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457.93</a:t>
                      </a:r>
                      <a:endParaRPr lang="en-US"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13.43</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1718"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30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76200"/>
            <a:ext cx="8229600" cy="1143000"/>
          </a:xfrm>
        </p:spPr>
        <p:txBody>
          <a:bodyPr/>
          <a:lstStyle/>
          <a:p>
            <a:pPr eaLnBrk="1" hangingPunct="1"/>
            <a:r>
              <a:rPr lang="en-US" altLang="en-US" smtClean="0">
                <a:solidFill>
                  <a:schemeClr val="bg1"/>
                </a:solidFill>
              </a:rPr>
              <a:t>Student to Faculty Ratios</a:t>
            </a:r>
          </a:p>
        </p:txBody>
      </p:sp>
      <p:sp>
        <p:nvSpPr>
          <p:cNvPr id="73731" name="TextBox 4"/>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rgbClr val="FFFFFF"/>
                </a:solidFill>
              </a:rPr>
              <a:t>31</a:t>
            </a:r>
          </a:p>
        </p:txBody>
      </p:sp>
      <p:graphicFrame>
        <p:nvGraphicFramePr>
          <p:cNvPr id="3" name="Content Placeholder 2"/>
          <p:cNvGraphicFramePr>
            <a:graphicFrameLocks noGrp="1"/>
          </p:cNvGraphicFramePr>
          <p:nvPr>
            <p:ph idx="1"/>
          </p:nvPr>
        </p:nvGraphicFramePr>
        <p:xfrm>
          <a:off x="2438400" y="1600200"/>
          <a:ext cx="3962400" cy="270827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853574">
                <a:tc gridSpan="2">
                  <a:txBody>
                    <a:bodyPr/>
                    <a:lstStyle/>
                    <a:p>
                      <a:pPr algn="ctr"/>
                      <a:r>
                        <a:rPr lang="en-US" sz="1800" b="1" dirty="0"/>
                        <a:t>Student</a:t>
                      </a:r>
                      <a:r>
                        <a:rPr lang="en-US" sz="1800" b="1" baseline="0" dirty="0"/>
                        <a:t> </a:t>
                      </a:r>
                      <a:r>
                        <a:rPr lang="en-US" sz="1800" b="1" dirty="0"/>
                        <a:t>to Faculty</a:t>
                      </a:r>
                      <a:r>
                        <a:rPr lang="en-US" sz="1800" b="1" baseline="0" dirty="0"/>
                        <a:t> Ratio by Enrollment in </a:t>
                      </a:r>
                      <a:r>
                        <a:rPr lang="en-US" sz="1800" b="1" baseline="0" dirty="0" smtClean="0"/>
                        <a:t>Program</a:t>
                      </a:r>
                      <a:endParaRPr lang="en-US" sz="1400" dirty="0"/>
                    </a:p>
                  </a:txBody>
                  <a:tcPr marT="45732" marB="45732"/>
                </a:tc>
                <a:tc hMerge="1">
                  <a:txBody>
                    <a:bodyPr/>
                    <a:lstStyle/>
                    <a:p>
                      <a:endParaRPr lang="en-US" dirty="0"/>
                    </a:p>
                  </a:txBody>
                  <a:tcPr/>
                </a:tc>
                <a:extLst>
                  <a:ext uri="{0D108BD9-81ED-4DB2-BD59-A6C34878D82A}">
                    <a16:rowId xmlns:a16="http://schemas.microsoft.com/office/drawing/2014/main" val="10000"/>
                  </a:ext>
                </a:extLst>
              </a:tr>
              <a:tr h="370940">
                <a:tc>
                  <a:txBody>
                    <a:bodyPr/>
                    <a:lstStyle/>
                    <a:p>
                      <a:r>
                        <a:rPr lang="en-US" sz="1600" dirty="0"/>
                        <a:t>Humanities &amp; Social Sciences</a:t>
                      </a:r>
                    </a:p>
                  </a:txBody>
                  <a:tcPr marT="45732" marB="45732"/>
                </a:tc>
                <a:tc>
                  <a:txBody>
                    <a:bodyPr/>
                    <a:lstStyle/>
                    <a:p>
                      <a:pPr algn="ctr"/>
                      <a:r>
                        <a:rPr lang="en-US" sz="1800" dirty="0" smtClean="0"/>
                        <a:t>12:1</a:t>
                      </a:r>
                      <a:endParaRPr lang="en-US" sz="1800" dirty="0"/>
                    </a:p>
                  </a:txBody>
                  <a:tcPr marT="45732" marB="45732"/>
                </a:tc>
                <a:extLst>
                  <a:ext uri="{0D108BD9-81ED-4DB2-BD59-A6C34878D82A}">
                    <a16:rowId xmlns:a16="http://schemas.microsoft.com/office/drawing/2014/main" val="10001"/>
                  </a:ext>
                </a:extLst>
              </a:tr>
              <a:tr h="370940">
                <a:tc>
                  <a:txBody>
                    <a:bodyPr/>
                    <a:lstStyle/>
                    <a:p>
                      <a:r>
                        <a:rPr lang="en-US" sz="1600" dirty="0"/>
                        <a:t>Health Sciences</a:t>
                      </a:r>
                    </a:p>
                  </a:txBody>
                  <a:tcPr marT="45732" marB="45732"/>
                </a:tc>
                <a:tc>
                  <a:txBody>
                    <a:bodyPr/>
                    <a:lstStyle/>
                    <a:p>
                      <a:pPr algn="ctr"/>
                      <a:r>
                        <a:rPr lang="en-US" sz="1800" dirty="0" smtClean="0"/>
                        <a:t>39:1</a:t>
                      </a:r>
                      <a:endParaRPr lang="en-US" sz="1800" dirty="0"/>
                    </a:p>
                  </a:txBody>
                  <a:tcPr marT="45732" marB="45732"/>
                </a:tc>
                <a:extLst>
                  <a:ext uri="{0D108BD9-81ED-4DB2-BD59-A6C34878D82A}">
                    <a16:rowId xmlns:a16="http://schemas.microsoft.com/office/drawing/2014/main" val="10002"/>
                  </a:ext>
                </a:extLst>
              </a:tr>
              <a:tr h="370940">
                <a:tc>
                  <a:txBody>
                    <a:bodyPr/>
                    <a:lstStyle/>
                    <a:p>
                      <a:r>
                        <a:rPr lang="en-US" sz="1600" dirty="0"/>
                        <a:t>Business</a:t>
                      </a:r>
                    </a:p>
                  </a:txBody>
                  <a:tcPr marT="45732" marB="45732"/>
                </a:tc>
                <a:tc>
                  <a:txBody>
                    <a:bodyPr/>
                    <a:lstStyle/>
                    <a:p>
                      <a:pPr algn="ctr"/>
                      <a:r>
                        <a:rPr lang="en-US" sz="1800" dirty="0" smtClean="0"/>
                        <a:t>22:1</a:t>
                      </a:r>
                      <a:endParaRPr lang="en-US" sz="1800" dirty="0"/>
                    </a:p>
                  </a:txBody>
                  <a:tcPr marT="45732" marB="45732"/>
                </a:tc>
                <a:extLst>
                  <a:ext uri="{0D108BD9-81ED-4DB2-BD59-A6C34878D82A}">
                    <a16:rowId xmlns:a16="http://schemas.microsoft.com/office/drawing/2014/main" val="10003"/>
                  </a:ext>
                </a:extLst>
              </a:tr>
              <a:tr h="370940">
                <a:tc>
                  <a:txBody>
                    <a:bodyPr/>
                    <a:lstStyle/>
                    <a:p>
                      <a:r>
                        <a:rPr lang="en-US" sz="1600" dirty="0"/>
                        <a:t>Education</a:t>
                      </a:r>
                    </a:p>
                  </a:txBody>
                  <a:tcPr marT="45732" marB="45732"/>
                </a:tc>
                <a:tc>
                  <a:txBody>
                    <a:bodyPr/>
                    <a:lstStyle/>
                    <a:p>
                      <a:pPr algn="ctr"/>
                      <a:r>
                        <a:rPr lang="en-US" sz="1800" dirty="0" smtClean="0"/>
                        <a:t>30:1</a:t>
                      </a:r>
                      <a:endParaRPr lang="en-US" sz="1800" dirty="0"/>
                    </a:p>
                  </a:txBody>
                  <a:tcPr marT="45732" marB="45732"/>
                </a:tc>
                <a:extLst>
                  <a:ext uri="{0D108BD9-81ED-4DB2-BD59-A6C34878D82A}">
                    <a16:rowId xmlns:a16="http://schemas.microsoft.com/office/drawing/2014/main" val="10004"/>
                  </a:ext>
                </a:extLst>
              </a:tr>
              <a:tr h="370940">
                <a:tc>
                  <a:txBody>
                    <a:bodyPr/>
                    <a:lstStyle/>
                    <a:p>
                      <a:r>
                        <a:rPr lang="en-US" sz="1600" dirty="0"/>
                        <a:t>Natural Sciences</a:t>
                      </a:r>
                      <a:r>
                        <a:rPr lang="en-US" sz="1600" baseline="0" dirty="0"/>
                        <a:t> &amp; Engineering</a:t>
                      </a:r>
                      <a:endParaRPr lang="en-US" sz="1600" dirty="0"/>
                    </a:p>
                  </a:txBody>
                  <a:tcPr marT="45732" marB="45732"/>
                </a:tc>
                <a:tc>
                  <a:txBody>
                    <a:bodyPr/>
                    <a:lstStyle/>
                    <a:p>
                      <a:pPr algn="ctr"/>
                      <a:r>
                        <a:rPr lang="en-US" sz="1800" dirty="0" smtClean="0"/>
                        <a:t>11:1</a:t>
                      </a:r>
                      <a:endParaRPr lang="en-US" sz="1800" dirty="0"/>
                    </a:p>
                  </a:txBody>
                  <a:tcPr marT="45732" marB="45732"/>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nvGraphicFramePr>
        <p:xfrm>
          <a:off x="4953000" y="4724400"/>
          <a:ext cx="3200400" cy="7366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tblGrid>
              <a:tr h="365760">
                <a:tc>
                  <a:txBody>
                    <a:bodyPr/>
                    <a:lstStyle/>
                    <a:p>
                      <a:r>
                        <a:rPr lang="en-US" dirty="0"/>
                        <a:t>Student to Faculty</a:t>
                      </a:r>
                      <a:r>
                        <a:rPr lang="en-US" baseline="0" dirty="0"/>
                        <a:t> &amp; Staff Ratio</a:t>
                      </a:r>
                    </a:p>
                  </a:txBody>
                  <a:tcPr/>
                </a:tc>
                <a:extLst>
                  <a:ext uri="{0D108BD9-81ED-4DB2-BD59-A6C34878D82A}">
                    <a16:rowId xmlns:a16="http://schemas.microsoft.com/office/drawing/2014/main" val="10000"/>
                  </a:ext>
                </a:extLst>
              </a:tr>
              <a:tr h="370840">
                <a:tc>
                  <a:txBody>
                    <a:bodyPr/>
                    <a:lstStyle/>
                    <a:p>
                      <a:pPr algn="ctr"/>
                      <a:r>
                        <a:rPr lang="en-US" dirty="0"/>
                        <a:t>8</a:t>
                      </a:r>
                      <a:r>
                        <a:rPr lang="en-US" dirty="0" smtClean="0"/>
                        <a:t>:1</a:t>
                      </a:r>
                      <a:endParaRPr lang="en-US" dirty="0"/>
                    </a:p>
                  </a:txBody>
                  <a:tcPr/>
                </a:tc>
                <a:extLst>
                  <a:ext uri="{0D108BD9-81ED-4DB2-BD59-A6C34878D82A}">
                    <a16:rowId xmlns:a16="http://schemas.microsoft.com/office/drawing/2014/main" val="10001"/>
                  </a:ext>
                </a:extLst>
              </a:tr>
            </a:tbl>
          </a:graphicData>
        </a:graphic>
      </p:graphicFrame>
      <p:graphicFrame>
        <p:nvGraphicFramePr>
          <p:cNvPr id="2" name="Table 1"/>
          <p:cNvGraphicFramePr>
            <a:graphicFrameLocks noGrp="1"/>
          </p:cNvGraphicFramePr>
          <p:nvPr/>
        </p:nvGraphicFramePr>
        <p:xfrm>
          <a:off x="990600" y="4724400"/>
          <a:ext cx="3200400" cy="7620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tblGrid>
              <a:tr h="381000">
                <a:tc>
                  <a:txBody>
                    <a:bodyPr/>
                    <a:lstStyle/>
                    <a:p>
                      <a:pPr algn="ctr"/>
                      <a:r>
                        <a:rPr lang="en-US" sz="1800" dirty="0"/>
                        <a:t>Student to Faculty</a:t>
                      </a:r>
                      <a:r>
                        <a:rPr lang="en-US" sz="1800" baseline="0" dirty="0"/>
                        <a:t> </a:t>
                      </a:r>
                      <a:r>
                        <a:rPr lang="en-US" sz="1800" dirty="0"/>
                        <a:t>Ratio</a:t>
                      </a:r>
                    </a:p>
                  </a:txBody>
                  <a:tcPr marT="45700" marB="45700"/>
                </a:tc>
                <a:extLst>
                  <a:ext uri="{0D108BD9-81ED-4DB2-BD59-A6C34878D82A}">
                    <a16:rowId xmlns:a16="http://schemas.microsoft.com/office/drawing/2014/main" val="10000"/>
                  </a:ext>
                </a:extLst>
              </a:tr>
              <a:tr h="381000">
                <a:tc>
                  <a:txBody>
                    <a:bodyPr/>
                    <a:lstStyle/>
                    <a:p>
                      <a:pPr algn="ctr"/>
                      <a:r>
                        <a:rPr lang="en-US" sz="1800" dirty="0" smtClean="0"/>
                        <a:t>17:1</a:t>
                      </a:r>
                      <a:endParaRPr lang="en-US" sz="1800" dirty="0"/>
                    </a:p>
                  </a:txBody>
                  <a:tcPr marT="45700" marB="457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76200"/>
            <a:ext cx="8229600" cy="1143000"/>
          </a:xfrm>
        </p:spPr>
        <p:txBody>
          <a:bodyPr/>
          <a:lstStyle/>
          <a:p>
            <a:pPr eaLnBrk="1" hangingPunct="1"/>
            <a:r>
              <a:rPr lang="en-US" altLang="en-US" smtClean="0">
                <a:solidFill>
                  <a:schemeClr val="bg1"/>
                </a:solidFill>
              </a:rPr>
              <a:t>Employee Demographics</a:t>
            </a:r>
          </a:p>
        </p:txBody>
      </p:sp>
      <p:sp>
        <p:nvSpPr>
          <p:cNvPr id="75779" name="TextBox 4"/>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rgbClr val="FFFFFF"/>
                </a:solidFill>
              </a:rPr>
              <a:t>32</a:t>
            </a:r>
          </a:p>
        </p:txBody>
      </p:sp>
      <p:graphicFrame>
        <p:nvGraphicFramePr>
          <p:cNvPr id="75780" name="Chart 5"/>
          <p:cNvGraphicFramePr>
            <a:graphicFrameLocks/>
          </p:cNvGraphicFramePr>
          <p:nvPr/>
        </p:nvGraphicFramePr>
        <p:xfrm>
          <a:off x="-188913" y="1096963"/>
          <a:ext cx="5567363" cy="3328987"/>
        </p:xfrm>
        <a:graphic>
          <a:graphicData uri="http://schemas.openxmlformats.org/presentationml/2006/ole">
            <mc:AlternateContent xmlns:mc="http://schemas.openxmlformats.org/markup-compatibility/2006">
              <mc:Choice xmlns:v="urn:schemas-microsoft-com:vml" Requires="v">
                <p:oleObj spid="_x0000_s75783" name="Worksheet" r:id="rId4" imgW="5572271" imgH="3333923" progId="Excel.Sheet.8">
                  <p:embed/>
                </p:oleObj>
              </mc:Choice>
              <mc:Fallback>
                <p:oleObj name="Worksheet" r:id="rId4" imgW="5572271" imgH="3333923" progId="Excel.Sheet.8">
                  <p:embed/>
                  <p:pic>
                    <p:nvPicPr>
                      <p:cNvPr id="0"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3" y="1096963"/>
                        <a:ext cx="556736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781" name="Chart 6"/>
          <p:cNvGraphicFramePr>
            <a:graphicFrameLocks/>
          </p:cNvGraphicFramePr>
          <p:nvPr/>
        </p:nvGraphicFramePr>
        <p:xfrm>
          <a:off x="3987800" y="1092200"/>
          <a:ext cx="5740400" cy="3455988"/>
        </p:xfrm>
        <a:graphic>
          <a:graphicData uri="http://schemas.openxmlformats.org/presentationml/2006/ole">
            <mc:AlternateContent xmlns:mc="http://schemas.openxmlformats.org/markup-compatibility/2006">
              <mc:Choice xmlns:v="urn:schemas-microsoft-com:vml" Requires="v">
                <p:oleObj spid="_x0000_s75784" name="Worksheet" r:id="rId6" imgW="5743654" imgH="3457655" progId="Excel.Sheet.8">
                  <p:embed/>
                </p:oleObj>
              </mc:Choice>
              <mc:Fallback>
                <p:oleObj name="Worksheet" r:id="rId6" imgW="5743654" imgH="3457655" progId="Excel.Sheet.8">
                  <p:embed/>
                  <p:pic>
                    <p:nvPicPr>
                      <p:cNvPr id="0" name="Char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7800" y="1092200"/>
                        <a:ext cx="57404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5782" name="Chart 7"/>
          <p:cNvGraphicFramePr>
            <a:graphicFrameLocks/>
          </p:cNvGraphicFramePr>
          <p:nvPr/>
        </p:nvGraphicFramePr>
        <p:xfrm>
          <a:off x="1905000" y="3106738"/>
          <a:ext cx="5441950" cy="3459162"/>
        </p:xfrm>
        <a:graphic>
          <a:graphicData uri="http://schemas.openxmlformats.org/presentationml/2006/ole">
            <mc:AlternateContent xmlns:mc="http://schemas.openxmlformats.org/markup-compatibility/2006">
              <mc:Choice xmlns:v="urn:schemas-microsoft-com:vml" Requires="v">
                <p:oleObj spid="_x0000_s75785" name="Worksheet" r:id="rId8" imgW="5438614" imgH="3457655" progId="Excel.Sheet.8">
                  <p:embed/>
                </p:oleObj>
              </mc:Choice>
              <mc:Fallback>
                <p:oleObj name="Worksheet" r:id="rId8" imgW="5438614" imgH="3457655" progId="Excel.Sheet.8">
                  <p:embed/>
                  <p:pic>
                    <p:nvPicPr>
                      <p:cNvPr id="0" name="Chart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106738"/>
                        <a:ext cx="544195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19100" y="0"/>
            <a:ext cx="8229600" cy="1143000"/>
          </a:xfrm>
        </p:spPr>
        <p:txBody>
          <a:bodyPr/>
          <a:lstStyle/>
          <a:p>
            <a:r>
              <a:rPr lang="en-US" altLang="en-US" sz="4000" smtClean="0">
                <a:solidFill>
                  <a:schemeClr val="bg1"/>
                </a:solidFill>
              </a:rPr>
              <a:t>4% Tuition Waiver </a:t>
            </a:r>
            <a:br>
              <a:rPr lang="en-US" altLang="en-US" sz="4000" smtClean="0">
                <a:solidFill>
                  <a:schemeClr val="bg1"/>
                </a:solidFill>
              </a:rPr>
            </a:br>
            <a:r>
              <a:rPr lang="en-US" altLang="en-US" sz="4000" smtClean="0">
                <a:solidFill>
                  <a:schemeClr val="bg1"/>
                </a:solidFill>
              </a:rPr>
              <a:t>&amp; Abatements</a:t>
            </a:r>
          </a:p>
        </p:txBody>
      </p:sp>
      <p:sp>
        <p:nvSpPr>
          <p:cNvPr id="77827"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33</a:t>
            </a:r>
          </a:p>
        </p:txBody>
      </p:sp>
      <p:graphicFrame>
        <p:nvGraphicFramePr>
          <p:cNvPr id="2" name="Table 1"/>
          <p:cNvGraphicFramePr>
            <a:graphicFrameLocks noGrp="1"/>
          </p:cNvGraphicFramePr>
          <p:nvPr/>
        </p:nvGraphicFramePr>
        <p:xfrm>
          <a:off x="76200" y="1328738"/>
          <a:ext cx="8991600" cy="4386262"/>
        </p:xfrm>
        <a:graphic>
          <a:graphicData uri="http://schemas.openxmlformats.org/drawingml/2006/table">
            <a:tbl>
              <a:tblPr firstRow="1" bandRow="1">
                <a:tableStyleId>{5C22544A-7EE6-4342-B048-85BDC9FD1C3A}</a:tableStyleId>
              </a:tblPr>
              <a:tblGrid>
                <a:gridCol w="1229623">
                  <a:extLst>
                    <a:ext uri="{9D8B030D-6E8A-4147-A177-3AD203B41FA5}">
                      <a16:colId xmlns:a16="http://schemas.microsoft.com/office/drawing/2014/main" val="20000"/>
                    </a:ext>
                  </a:extLst>
                </a:gridCol>
                <a:gridCol w="1229621">
                  <a:extLst>
                    <a:ext uri="{9D8B030D-6E8A-4147-A177-3AD203B41FA5}">
                      <a16:colId xmlns:a16="http://schemas.microsoft.com/office/drawing/2014/main" val="20001"/>
                    </a:ext>
                  </a:extLst>
                </a:gridCol>
                <a:gridCol w="922215">
                  <a:extLst>
                    <a:ext uri="{9D8B030D-6E8A-4147-A177-3AD203B41FA5}">
                      <a16:colId xmlns:a16="http://schemas.microsoft.com/office/drawing/2014/main" val="20002"/>
                    </a:ext>
                  </a:extLst>
                </a:gridCol>
                <a:gridCol w="614810">
                  <a:extLst>
                    <a:ext uri="{9D8B030D-6E8A-4147-A177-3AD203B41FA5}">
                      <a16:colId xmlns:a16="http://schemas.microsoft.com/office/drawing/2014/main" val="20003"/>
                    </a:ext>
                  </a:extLst>
                </a:gridCol>
                <a:gridCol w="614810">
                  <a:extLst>
                    <a:ext uri="{9D8B030D-6E8A-4147-A177-3AD203B41FA5}">
                      <a16:colId xmlns:a16="http://schemas.microsoft.com/office/drawing/2014/main" val="20004"/>
                    </a:ext>
                  </a:extLst>
                </a:gridCol>
                <a:gridCol w="922215">
                  <a:extLst>
                    <a:ext uri="{9D8B030D-6E8A-4147-A177-3AD203B41FA5}">
                      <a16:colId xmlns:a16="http://schemas.microsoft.com/office/drawing/2014/main" val="20005"/>
                    </a:ext>
                  </a:extLst>
                </a:gridCol>
                <a:gridCol w="691662">
                  <a:extLst>
                    <a:ext uri="{9D8B030D-6E8A-4147-A177-3AD203B41FA5}">
                      <a16:colId xmlns:a16="http://schemas.microsoft.com/office/drawing/2014/main" val="20006"/>
                    </a:ext>
                  </a:extLst>
                </a:gridCol>
                <a:gridCol w="614810">
                  <a:extLst>
                    <a:ext uri="{9D8B030D-6E8A-4147-A177-3AD203B41FA5}">
                      <a16:colId xmlns:a16="http://schemas.microsoft.com/office/drawing/2014/main" val="20007"/>
                    </a:ext>
                  </a:extLst>
                </a:gridCol>
                <a:gridCol w="922215">
                  <a:extLst>
                    <a:ext uri="{9D8B030D-6E8A-4147-A177-3AD203B41FA5}">
                      <a16:colId xmlns:a16="http://schemas.microsoft.com/office/drawing/2014/main" val="20008"/>
                    </a:ext>
                  </a:extLst>
                </a:gridCol>
                <a:gridCol w="614810">
                  <a:extLst>
                    <a:ext uri="{9D8B030D-6E8A-4147-A177-3AD203B41FA5}">
                      <a16:colId xmlns:a16="http://schemas.microsoft.com/office/drawing/2014/main" val="20009"/>
                    </a:ext>
                  </a:extLst>
                </a:gridCol>
                <a:gridCol w="614809">
                  <a:extLst>
                    <a:ext uri="{9D8B030D-6E8A-4147-A177-3AD203B41FA5}">
                      <a16:colId xmlns:a16="http://schemas.microsoft.com/office/drawing/2014/main" val="20010"/>
                    </a:ext>
                  </a:extLst>
                </a:gridCol>
              </a:tblGrid>
              <a:tr h="313304">
                <a:tc gridSpan="2">
                  <a:txBody>
                    <a:bodyPr/>
                    <a:lstStyle/>
                    <a:p>
                      <a:pPr algn="l" fontAlgn="t"/>
                      <a:r>
                        <a:rPr lang="en-US" sz="1800" b="0" i="0" u="none" strike="noStrike" dirty="0">
                          <a:solidFill>
                            <a:srgbClr val="000000"/>
                          </a:solidFill>
                          <a:effectLst/>
                          <a:latin typeface="Arial" panose="020B0604020202020204" pitchFamily="34" charset="0"/>
                        </a:rPr>
                        <a:t> </a:t>
                      </a:r>
                    </a:p>
                  </a:txBody>
                  <a:tcPr marL="9525" marR="9525" marT="9525" marB="0"/>
                </a:tc>
                <a:tc hMerge="1">
                  <a:txBody>
                    <a:bodyPr/>
                    <a:lstStyle/>
                    <a:p>
                      <a:endParaRPr lang="en-US"/>
                    </a:p>
                  </a:txBody>
                  <a:tcPr/>
                </a:tc>
                <a:tc gridSpan="3">
                  <a:txBody>
                    <a:bodyPr/>
                    <a:lstStyle/>
                    <a:p>
                      <a:pPr algn="ctr" rtl="0" fontAlgn="ctr"/>
                      <a:r>
                        <a:rPr lang="en-US" sz="1400" b="1" i="0" u="none" strike="noStrike" dirty="0">
                          <a:solidFill>
                            <a:srgbClr val="FFFFFF"/>
                          </a:solidFill>
                          <a:effectLst/>
                          <a:latin typeface="Calibri" panose="020F0502020204030204" pitchFamily="34" charset="0"/>
                        </a:rPr>
                        <a:t>FY15-16</a:t>
                      </a: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400" b="1" i="0" u="none" strike="noStrike" dirty="0">
                          <a:solidFill>
                            <a:srgbClr val="FFFFFF"/>
                          </a:solidFill>
                          <a:effectLst/>
                          <a:latin typeface="Calibri" panose="020F0502020204030204" pitchFamily="34" charset="0"/>
                        </a:rPr>
                        <a:t>FY16-17</a:t>
                      </a: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400" b="1" i="0" u="none" strike="noStrike" dirty="0">
                          <a:solidFill>
                            <a:srgbClr val="FFFFFF"/>
                          </a:solidFill>
                          <a:effectLst/>
                          <a:latin typeface="Calibri" panose="020F0502020204030204" pitchFamily="34" charset="0"/>
                        </a:rPr>
                        <a:t>FY17-18</a:t>
                      </a: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3304">
                <a:tc>
                  <a:txBody>
                    <a:bodyPr/>
                    <a:lstStyle/>
                    <a:p>
                      <a:pPr algn="l" rtl="0" fontAlgn="ctr"/>
                      <a:r>
                        <a:rPr lang="en-US" sz="1400" b="0" i="0" u="none" strike="noStrike" dirty="0">
                          <a:solidFill>
                            <a:srgbClr val="000000"/>
                          </a:solidFill>
                          <a:effectLst/>
                          <a:latin typeface="Calibri" panose="020F0502020204030204" pitchFamily="34" charset="0"/>
                        </a:rPr>
                        <a:t>Program</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Level</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Students</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R</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NR</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Students</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R</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NR</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Students</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R</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NR</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3304">
                <a:tc rowSpan="6">
                  <a:txBody>
                    <a:bodyPr/>
                    <a:lstStyle/>
                    <a:p>
                      <a:pPr algn="l" rtl="0" fontAlgn="ctr"/>
                      <a:r>
                        <a:rPr lang="en-US" sz="1400" b="0" i="0" u="none" strike="noStrike" dirty="0">
                          <a:solidFill>
                            <a:srgbClr val="000000"/>
                          </a:solidFill>
                          <a:effectLst/>
                          <a:latin typeface="Calibri" panose="020F0502020204030204" pitchFamily="34" charset="0"/>
                        </a:rPr>
                        <a:t>4% Waivers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Freshman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5</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1</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Sophomore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45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45</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18</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Junior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5</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Senior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38</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17</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17</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Other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rtl="0" fontAlgn="ctr"/>
                      <a:r>
                        <a:rPr lang="en-US" sz="1400" b="0" i="0" u="none" strike="noStrike" dirty="0">
                          <a:solidFill>
                            <a:srgbClr val="000000"/>
                          </a:solidFill>
                          <a:effectLst/>
                          <a:latin typeface="Calibri" panose="020F0502020204030204" pitchFamily="34" charset="0"/>
                        </a:rPr>
                        <a:t>21</a:t>
                      </a:r>
                    </a:p>
                  </a:txBody>
                  <a:tcPr marL="9525" marR="9525" marT="9525" marB="0" anchor="ct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Total</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102</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102</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51</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49</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2</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49</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49</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13304">
                <a:tc rowSpan="6">
                  <a:txBody>
                    <a:bodyPr/>
                    <a:lstStyle/>
                    <a:p>
                      <a:pPr algn="l" rtl="0" fontAlgn="ctr"/>
                      <a:r>
                        <a:rPr lang="en-US" sz="1400" b="0" i="0" u="none" strike="noStrike" dirty="0">
                          <a:solidFill>
                            <a:srgbClr val="000000"/>
                          </a:solidFill>
                          <a:effectLst/>
                          <a:latin typeface="Calibri" panose="020F0502020204030204" pitchFamily="34" charset="0"/>
                        </a:rPr>
                        <a:t>Full Abatements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r>
                        <a:rPr lang="en-US" sz="1400" b="0" i="0" u="none" strike="noStrike" dirty="0">
                          <a:solidFill>
                            <a:srgbClr val="000000"/>
                          </a:solidFill>
                          <a:effectLst/>
                          <a:latin typeface="Calibri" panose="020F0502020204030204" pitchFamily="34" charset="0"/>
                        </a:rPr>
                        <a:t>Freshman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8</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14</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50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T w="127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panose="020F0502020204030204" pitchFamily="34" charset="0"/>
                        </a:rPr>
                        <a:t>50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Sophomore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35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34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13</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Junior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31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29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34</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Senior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60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60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56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56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55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55</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Other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16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14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ctr"/>
                      <a:r>
                        <a:rPr lang="en-US" sz="1400" b="0"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tc>
                <a:tc>
                  <a:txBody>
                    <a:bodyPr/>
                    <a:lstStyle/>
                    <a:p>
                      <a:pPr algn="ctr" rtl="0" fontAlgn="ctr"/>
                      <a:r>
                        <a:rPr lang="en-US" sz="1400" b="0" i="0" u="none" strike="noStrike" dirty="0">
                          <a:solidFill>
                            <a:srgbClr val="000000"/>
                          </a:solidFill>
                          <a:effectLst/>
                          <a:latin typeface="Calibri" panose="020F0502020204030204" pitchFamily="34" charset="0"/>
                        </a:rPr>
                        <a:t>7</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313304">
                <a:tc vMerge="1">
                  <a:txBody>
                    <a:bodyPr/>
                    <a:lstStyle/>
                    <a:p>
                      <a:endParaRPr lang="en-US"/>
                    </a:p>
                  </a:txBody>
                  <a:tcPr/>
                </a:tc>
                <a:tc>
                  <a:txBody>
                    <a:bodyPr/>
                    <a:lstStyle/>
                    <a:p>
                      <a:pPr algn="l" rtl="0" fontAlgn="ctr"/>
                      <a:r>
                        <a:rPr lang="en-US" sz="1400" b="0" i="0" u="none" strike="noStrike" dirty="0">
                          <a:solidFill>
                            <a:srgbClr val="000000"/>
                          </a:solidFill>
                          <a:effectLst/>
                          <a:latin typeface="Calibri" panose="020F0502020204030204" pitchFamily="34" charset="0"/>
                        </a:rPr>
                        <a:t>Total</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150</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150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147</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147</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159</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Arial" panose="020B0604020202020204" pitchFamily="34" charset="0"/>
                        </a:rPr>
                        <a:t> </a:t>
                      </a:r>
                    </a:p>
                  </a:txBody>
                  <a:tcPr marL="9525" marR="9525" marT="9525" marB="0">
                    <a:lnB w="127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panose="020F0502020204030204" pitchFamily="34" charset="0"/>
                        </a:rPr>
                        <a:t>159</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77998" name="TextBox 3"/>
          <p:cNvSpPr txBox="1">
            <a:spLocks noChangeArrowheads="1"/>
          </p:cNvSpPr>
          <p:nvPr/>
        </p:nvSpPr>
        <p:spPr bwMode="auto">
          <a:xfrm>
            <a:off x="76200" y="6477000"/>
            <a:ext cx="815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rPr>
              <a:t>Note:  FMU has not offered partial abatements in the three year period covered.</a:t>
            </a:r>
            <a:endParaRPr lang="en-US" altLang="en-US" sz="1800">
              <a:solidFill>
                <a:schemeClr val="bg1"/>
              </a:solidFill>
            </a:endParaRPr>
          </a:p>
        </p:txBody>
      </p:sp>
      <p:sp>
        <p:nvSpPr>
          <p:cNvPr id="77999" name="TextBox 3"/>
          <p:cNvSpPr txBox="1">
            <a:spLocks noChangeArrowheads="1"/>
          </p:cNvSpPr>
          <p:nvPr/>
        </p:nvSpPr>
        <p:spPr bwMode="auto">
          <a:xfrm>
            <a:off x="114300" y="5834063"/>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t>4% Waiver Methodology: </a:t>
            </a:r>
            <a:r>
              <a:rPr lang="en-US" altLang="en-US" sz="1400"/>
              <a:t>All waivers are provided based on academic merit or financial need.  Waivers are used as a supplement to the FMU scholarship programs.</a:t>
            </a:r>
            <a:endParaRPr lang="en-US" altLang="en-US" sz="12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935038" y="57150"/>
            <a:ext cx="8229600" cy="1143000"/>
          </a:xfrm>
        </p:spPr>
        <p:txBody>
          <a:bodyPr/>
          <a:lstStyle/>
          <a:p>
            <a:r>
              <a:rPr lang="en-US" altLang="en-US" sz="3600" smtClean="0">
                <a:solidFill>
                  <a:schemeClr val="bg1"/>
                </a:solidFill>
              </a:rPr>
              <a:t>Criterion for Merit Award Abatements</a:t>
            </a:r>
          </a:p>
        </p:txBody>
      </p:sp>
      <p:sp>
        <p:nvSpPr>
          <p:cNvPr id="79875" name="Content Placeholder 2"/>
          <p:cNvSpPr>
            <a:spLocks noGrp="1"/>
          </p:cNvSpPr>
          <p:nvPr>
            <p:ph idx="1"/>
          </p:nvPr>
        </p:nvSpPr>
        <p:spPr>
          <a:xfrm>
            <a:off x="76200" y="1600200"/>
            <a:ext cx="9067800" cy="4537075"/>
          </a:xfrm>
        </p:spPr>
        <p:txBody>
          <a:bodyPr/>
          <a:lstStyle/>
          <a:p>
            <a:pPr marL="0" indent="0">
              <a:buFont typeface="Arial" panose="020B0604020202020204" pitchFamily="34" charset="0"/>
              <a:buNone/>
            </a:pPr>
            <a:r>
              <a:rPr lang="en-US" altLang="en-US" sz="2400" b="1" smtClean="0"/>
              <a:t>Policy Pursuant to 59-112-70 (A):</a:t>
            </a:r>
          </a:p>
          <a:p>
            <a:pPr marL="0" indent="0">
              <a:buFont typeface="Arial" panose="020B0604020202020204" pitchFamily="34" charset="0"/>
              <a:buNone/>
            </a:pPr>
            <a:r>
              <a:rPr lang="en-US" altLang="en-US" sz="1800" smtClean="0"/>
              <a:t>A non-resident receiving scholarship/grant for a minimum of $250 per semester receives an abatement, allowing the student to pay-in-state tuition and fees for that semester. Should any student receive such an abatement in fall and spring they become eligible for summer session abatement.</a:t>
            </a:r>
          </a:p>
          <a:p>
            <a:pPr marL="0" indent="0">
              <a:buFont typeface="Arial" panose="020B0604020202020204" pitchFamily="34" charset="0"/>
              <a:buNone/>
            </a:pPr>
            <a:endParaRPr lang="en-US" altLang="en-US" sz="2400" b="1" smtClean="0"/>
          </a:p>
          <a:p>
            <a:pPr marL="0" indent="0">
              <a:buFont typeface="Arial" panose="020B0604020202020204" pitchFamily="34" charset="0"/>
              <a:buNone/>
            </a:pPr>
            <a:r>
              <a:rPr lang="en-US" altLang="en-US" sz="1800" smtClean="0"/>
              <a:t>FMU only awards full abatements if award criteria are met.  No partial abatements were awarded this year or in recent years.</a:t>
            </a:r>
          </a:p>
          <a:p>
            <a:pPr marL="0" indent="0">
              <a:buFont typeface="Arial" panose="020B0604020202020204" pitchFamily="34" charset="0"/>
              <a:buNone/>
            </a:pPr>
            <a:endParaRPr lang="en-US" altLang="en-US" sz="2400" b="1" smtClean="0"/>
          </a:p>
          <a:p>
            <a:pPr marL="0" indent="0">
              <a:buFont typeface="Arial" panose="020B0604020202020204" pitchFamily="34" charset="0"/>
              <a:buNone/>
            </a:pPr>
            <a:r>
              <a:rPr lang="en-US" altLang="en-US" sz="2000" b="1" smtClean="0"/>
              <a:t>FY2018-19 Merit Awards:		     Non-resident	       Non-resident Athlete</a:t>
            </a:r>
          </a:p>
          <a:p>
            <a:pPr marL="0" indent="0">
              <a:buFont typeface="Arial" panose="020B0604020202020204" pitchFamily="34" charset="0"/>
              <a:buNone/>
            </a:pPr>
            <a:r>
              <a:rPr lang="en-US" altLang="en-US" sz="2000" smtClean="0"/>
              <a:t>Students Receiving Abatements: 	              	     65                      	            78</a:t>
            </a:r>
          </a:p>
          <a:p>
            <a:pPr marL="0" indent="0">
              <a:buFont typeface="Arial" panose="020B0604020202020204" pitchFamily="34" charset="0"/>
              <a:buNone/>
            </a:pPr>
            <a:r>
              <a:rPr lang="en-US" altLang="en-US" sz="2000" smtClean="0"/>
              <a:t>Average Annual Student Abatement:        $	5,108       	$    5,167</a:t>
            </a:r>
          </a:p>
          <a:p>
            <a:pPr marL="0" indent="0">
              <a:buFont typeface="Arial" panose="020B0604020202020204" pitchFamily="34" charset="0"/>
              <a:buNone/>
            </a:pPr>
            <a:endParaRPr lang="en-US" altLang="en-US" sz="2400" b="1" smtClean="0"/>
          </a:p>
        </p:txBody>
      </p:sp>
      <p:sp>
        <p:nvSpPr>
          <p:cNvPr id="798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C3948D-30F3-4C22-BBAA-1317D44C4788}" type="slidenum">
              <a:rPr lang="en-US" altLang="en-US" sz="1200" smtClean="0">
                <a:solidFill>
                  <a:srgbClr val="898989"/>
                </a:solidFill>
              </a:rPr>
              <a:pPr>
                <a:spcBef>
                  <a:spcPct val="0"/>
                </a:spcBef>
                <a:buFontTx/>
                <a:buNone/>
              </a:pPr>
              <a:t>34</a:t>
            </a:fld>
            <a:endParaRPr lang="en-US" altLang="en-US" sz="1200" smtClean="0">
              <a:solidFill>
                <a:srgbClr val="898989"/>
              </a:solidFill>
            </a:endParaRPr>
          </a:p>
        </p:txBody>
      </p:sp>
      <p:sp>
        <p:nvSpPr>
          <p:cNvPr id="79877"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34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Awards 2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p:cNvSpPr txBox="1">
            <a:spLocks noChangeArrowheads="1"/>
          </p:cNvSpPr>
          <p:nvPr/>
        </p:nvSpPr>
        <p:spPr bwMode="auto">
          <a:xfrm>
            <a:off x="457200" y="1447800"/>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pic>
        <p:nvPicPr>
          <p:cNvPr id="82947" name="Picture 1" descr="Screen Shot 2018-12-18 at 3.22.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normAutofit fontScale="90000"/>
          </a:bodyPr>
          <a:lstStyle/>
          <a:p>
            <a:pPr eaLnBrk="1" hangingPunct="1">
              <a:defRPr/>
            </a:pPr>
            <a:r>
              <a:rPr lang="en-US" dirty="0">
                <a:solidFill>
                  <a:schemeClr val="bg1"/>
                </a:solidFill>
              </a:rPr>
              <a:t>Current Revenue</a:t>
            </a:r>
            <a:br>
              <a:rPr lang="en-US" dirty="0">
                <a:solidFill>
                  <a:schemeClr val="bg1"/>
                </a:solidFill>
              </a:rPr>
            </a:br>
            <a:r>
              <a:rPr lang="en-US" dirty="0" smtClean="0">
                <a:solidFill>
                  <a:schemeClr val="bg1"/>
                </a:solidFill>
              </a:rPr>
              <a:t>FY18-19</a:t>
            </a:r>
            <a:endParaRPr lang="en-US" dirty="0">
              <a:solidFill>
                <a:schemeClr val="bg1"/>
              </a:solidFill>
            </a:endParaRPr>
          </a:p>
        </p:txBody>
      </p:sp>
      <p:sp>
        <p:nvSpPr>
          <p:cNvPr id="18435" name="TextBox 10"/>
          <p:cNvSpPr txBox="1">
            <a:spLocks noChangeArrowheads="1"/>
          </p:cNvSpPr>
          <p:nvPr/>
        </p:nvSpPr>
        <p:spPr bwMode="auto">
          <a:xfrm>
            <a:off x="1793875" y="5943600"/>
            <a:ext cx="5402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Total  Available Resources = $78,628,006</a:t>
            </a:r>
          </a:p>
        </p:txBody>
      </p:sp>
      <p:sp>
        <p:nvSpPr>
          <p:cNvPr id="18436" name="TextBox 6"/>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4</a:t>
            </a:r>
          </a:p>
        </p:txBody>
      </p:sp>
      <p:graphicFrame>
        <p:nvGraphicFramePr>
          <p:cNvPr id="18437" name="Chart 6"/>
          <p:cNvGraphicFramePr>
            <a:graphicFrameLocks/>
          </p:cNvGraphicFramePr>
          <p:nvPr/>
        </p:nvGraphicFramePr>
        <p:xfrm>
          <a:off x="101600" y="1168400"/>
          <a:ext cx="9017000" cy="4826000"/>
        </p:xfrm>
        <a:graphic>
          <a:graphicData uri="http://schemas.openxmlformats.org/presentationml/2006/ole">
            <mc:AlternateContent xmlns:mc="http://schemas.openxmlformats.org/markup-compatibility/2006">
              <mc:Choice xmlns:v="urn:schemas-microsoft-com:vml" Requires="v">
                <p:oleObj spid="_x0000_s18438" name="Chart" r:id="rId4" imgW="9022862" imgH="4834547" progId="Excel.Chart.8">
                  <p:embed/>
                </p:oleObj>
              </mc:Choice>
              <mc:Fallback>
                <p:oleObj name="Chart" r:id="rId4" imgW="9022862" imgH="4834547" progId="Excel.Chart.8">
                  <p:embed/>
                  <p:pic>
                    <p:nvPicPr>
                      <p:cNvPr id="0"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168400"/>
                        <a:ext cx="9017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0"/>
            <a:ext cx="8229600" cy="1143000"/>
          </a:xfrm>
        </p:spPr>
        <p:txBody>
          <a:bodyPr/>
          <a:lstStyle/>
          <a:p>
            <a:pPr eaLnBrk="1" hangingPunct="1"/>
            <a:r>
              <a:rPr lang="en-US" altLang="en-US" sz="4000" smtClean="0">
                <a:solidFill>
                  <a:schemeClr val="bg1"/>
                </a:solidFill>
              </a:rPr>
              <a:t>Current Expenditure Budget</a:t>
            </a:r>
            <a:br>
              <a:rPr lang="en-US" altLang="en-US" sz="4000" smtClean="0">
                <a:solidFill>
                  <a:schemeClr val="bg1"/>
                </a:solidFill>
              </a:rPr>
            </a:br>
            <a:r>
              <a:rPr lang="en-US" altLang="en-US" sz="4000" smtClean="0">
                <a:solidFill>
                  <a:schemeClr val="bg1"/>
                </a:solidFill>
              </a:rPr>
              <a:t>FY18-19</a:t>
            </a:r>
          </a:p>
        </p:txBody>
      </p:sp>
      <p:sp>
        <p:nvSpPr>
          <p:cNvPr id="20483" name="TextBox 2"/>
          <p:cNvSpPr txBox="1">
            <a:spLocks noChangeArrowheads="1"/>
          </p:cNvSpPr>
          <p:nvPr/>
        </p:nvSpPr>
        <p:spPr bwMode="auto">
          <a:xfrm>
            <a:off x="5410200" y="1106488"/>
            <a:ext cx="358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t>FY18-19 Operating Expenditures = $74,485,506</a:t>
            </a:r>
          </a:p>
        </p:txBody>
      </p:sp>
      <p:sp>
        <p:nvSpPr>
          <p:cNvPr id="20484"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5</a:t>
            </a:r>
          </a:p>
        </p:txBody>
      </p:sp>
      <p:graphicFrame>
        <p:nvGraphicFramePr>
          <p:cNvPr id="20485" name="Chart 5"/>
          <p:cNvGraphicFramePr>
            <a:graphicFrameLocks/>
          </p:cNvGraphicFramePr>
          <p:nvPr/>
        </p:nvGraphicFramePr>
        <p:xfrm>
          <a:off x="330200" y="1169988"/>
          <a:ext cx="8559800" cy="5149850"/>
        </p:xfrm>
        <a:graphic>
          <a:graphicData uri="http://schemas.openxmlformats.org/presentationml/2006/ole">
            <mc:AlternateContent xmlns:mc="http://schemas.openxmlformats.org/markup-compatibility/2006">
              <mc:Choice xmlns:v="urn:schemas-microsoft-com:vml" Requires="v">
                <p:oleObj spid="_x0000_s20486" name="Chart" r:id="rId4" imgW="8565622" imgH="5157663" progId="Excel.Chart.8">
                  <p:embed/>
                </p:oleObj>
              </mc:Choice>
              <mc:Fallback>
                <p:oleObj name="Chart" r:id="rId4" imgW="8565622" imgH="5157663" progId="Excel.Chart.8">
                  <p:embed/>
                  <p:pic>
                    <p:nvPicPr>
                      <p:cNvPr id="0"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1169988"/>
                        <a:ext cx="85598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371600"/>
          <a:ext cx="8839200" cy="4806950"/>
        </p:xfrm>
        <a:graphic>
          <a:graphicData uri="http://schemas.openxmlformats.org/drawingml/2006/table">
            <a:tbl>
              <a:tblPr firstRow="1" bandRow="1">
                <a:tableStyleId>{5C22544A-7EE6-4342-B048-85BDC9FD1C3A}</a:tableStyleId>
              </a:tblPr>
              <a:tblGrid>
                <a:gridCol w="1725070">
                  <a:extLst>
                    <a:ext uri="{9D8B030D-6E8A-4147-A177-3AD203B41FA5}">
                      <a16:colId xmlns:a16="http://schemas.microsoft.com/office/drawing/2014/main" val="197624034"/>
                    </a:ext>
                  </a:extLst>
                </a:gridCol>
                <a:gridCol w="1340137">
                  <a:extLst>
                    <a:ext uri="{9D8B030D-6E8A-4147-A177-3AD203B41FA5}">
                      <a16:colId xmlns:a16="http://schemas.microsoft.com/office/drawing/2014/main" val="4131870076"/>
                    </a:ext>
                  </a:extLst>
                </a:gridCol>
                <a:gridCol w="1340137">
                  <a:extLst>
                    <a:ext uri="{9D8B030D-6E8A-4147-A177-3AD203B41FA5}">
                      <a16:colId xmlns:a16="http://schemas.microsoft.com/office/drawing/2014/main" val="1748776475"/>
                    </a:ext>
                  </a:extLst>
                </a:gridCol>
                <a:gridCol w="1340137">
                  <a:extLst>
                    <a:ext uri="{9D8B030D-6E8A-4147-A177-3AD203B41FA5}">
                      <a16:colId xmlns:a16="http://schemas.microsoft.com/office/drawing/2014/main" val="1401596670"/>
                    </a:ext>
                  </a:extLst>
                </a:gridCol>
                <a:gridCol w="3093720">
                  <a:extLst>
                    <a:ext uri="{9D8B030D-6E8A-4147-A177-3AD203B41FA5}">
                      <a16:colId xmlns:a16="http://schemas.microsoft.com/office/drawing/2014/main" val="3802000365"/>
                    </a:ext>
                  </a:extLst>
                </a:gridCol>
              </a:tblGrid>
              <a:tr h="643027">
                <a:tc>
                  <a:txBody>
                    <a:bodyPr/>
                    <a:lstStyle/>
                    <a:p>
                      <a:pPr algn="l" fontAlgn="t"/>
                      <a:r>
                        <a:rPr lang="en-US" sz="1600" u="none" strike="noStrike" dirty="0">
                          <a:effectLst/>
                        </a:rPr>
                        <a:t> </a:t>
                      </a:r>
                      <a:endParaRPr lang="en-US" sz="1600" b="0" i="0" u="none" strike="noStrike" dirty="0">
                        <a:solidFill>
                          <a:srgbClr val="000000"/>
                        </a:solidFill>
                        <a:effectLst/>
                        <a:latin typeface="Arial" panose="020B0604020202020204" pitchFamily="34" charset="0"/>
                      </a:endParaRPr>
                    </a:p>
                  </a:txBody>
                  <a:tcPr marL="6974" marR="6974" marT="6973" marB="0"/>
                </a:tc>
                <a:tc>
                  <a:txBody>
                    <a:bodyPr/>
                    <a:lstStyle/>
                    <a:p>
                      <a:pPr algn="ctr" rtl="0" fontAlgn="ctr"/>
                      <a:r>
                        <a:rPr lang="en-US" sz="1600" u="none" strike="noStrike" dirty="0">
                          <a:effectLst/>
                        </a:rPr>
                        <a:t>2016-17</a:t>
                      </a:r>
                      <a:endParaRPr lang="en-US" sz="1600" b="1" i="0" u="none" strike="noStrike" dirty="0">
                        <a:solidFill>
                          <a:srgbClr val="FFFFFF"/>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2017-18</a:t>
                      </a:r>
                      <a:endParaRPr lang="en-US" sz="1600" b="1" i="0" u="none" strike="noStrike" dirty="0">
                        <a:solidFill>
                          <a:srgbClr val="FFFFFF"/>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Est</a:t>
                      </a:r>
                      <a:br>
                        <a:rPr lang="en-US" sz="1600" u="none" strike="noStrike" dirty="0">
                          <a:effectLst/>
                        </a:rPr>
                      </a:br>
                      <a:r>
                        <a:rPr lang="en-US" sz="1600" u="none" strike="noStrike" dirty="0">
                          <a:effectLst/>
                        </a:rPr>
                        <a:t>2018-19</a:t>
                      </a:r>
                      <a:endParaRPr lang="en-US" sz="1600" b="1" i="0" u="none" strike="noStrike" dirty="0">
                        <a:solidFill>
                          <a:srgbClr val="FFFFFF"/>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Carry Forward Explanation</a:t>
                      </a:r>
                      <a:endParaRPr lang="en-US" sz="1600" b="1" i="0" u="none" strike="noStrike" dirty="0">
                        <a:solidFill>
                          <a:srgbClr val="FFFFFF"/>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1953921668"/>
                  </a:ext>
                </a:extLst>
              </a:tr>
              <a:tr h="494653">
                <a:tc>
                  <a:txBody>
                    <a:bodyPr/>
                    <a:lstStyle/>
                    <a:p>
                      <a:pPr algn="l" rtl="0" fontAlgn="ctr"/>
                      <a:r>
                        <a:rPr lang="en-US" sz="1600" u="none" strike="noStrike" dirty="0" smtClean="0">
                          <a:effectLst/>
                        </a:rPr>
                        <a:t>Recurring Appropriations</a:t>
                      </a:r>
                      <a:endParaRPr lang="en-US" sz="1600" b="1"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N/A</a:t>
                      </a:r>
                      <a:endParaRPr lang="en-US" sz="1600" b="0" i="0" u="none" strike="noStrike" dirty="0">
                        <a:solidFill>
                          <a:srgbClr val="000000"/>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2613151628"/>
                  </a:ext>
                </a:extLst>
              </a:tr>
              <a:tr h="494653">
                <a:tc>
                  <a:txBody>
                    <a:bodyPr/>
                    <a:lstStyle/>
                    <a:p>
                      <a:pPr algn="l" rtl="0" fontAlgn="ctr"/>
                      <a:r>
                        <a:rPr lang="en-US" sz="1600" u="none" strike="noStrike" dirty="0" smtClean="0">
                          <a:effectLst/>
                        </a:rPr>
                        <a:t>Non-recurring Appropriations</a:t>
                      </a:r>
                      <a:endParaRPr lang="en-US" sz="1600" b="1"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N/A</a:t>
                      </a:r>
                      <a:endParaRPr lang="en-US" sz="1600" b="0" i="0" u="none" strike="noStrike" dirty="0">
                        <a:solidFill>
                          <a:srgbClr val="000000"/>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2252107075"/>
                  </a:ext>
                </a:extLst>
              </a:tr>
              <a:tr h="2482205">
                <a:tc>
                  <a:txBody>
                    <a:bodyPr/>
                    <a:lstStyle/>
                    <a:p>
                      <a:pPr algn="l" rtl="0" fontAlgn="ctr"/>
                      <a:r>
                        <a:rPr lang="en-US" sz="1600" u="none" strike="noStrike" dirty="0">
                          <a:effectLst/>
                        </a:rPr>
                        <a:t>Other Funds</a:t>
                      </a:r>
                      <a:endParaRPr lang="en-US" sz="1600" b="1"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$11,830,890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$11,073,835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$12,163,335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l" rtl="0" fontAlgn="ctr"/>
                      <a:r>
                        <a:rPr lang="en-US" sz="1200" u="none" strike="noStrike" dirty="0">
                          <a:effectLst/>
                        </a:rPr>
                        <a:t>We anticipate an increase in cash carryforward this year which will primarily come from operations and be used </a:t>
                      </a:r>
                      <a:r>
                        <a:rPr lang="en-US" sz="1200" u="none" strike="noStrike" dirty="0" smtClean="0">
                          <a:effectLst/>
                        </a:rPr>
                        <a:t>to </a:t>
                      </a:r>
                      <a:r>
                        <a:rPr lang="en-US" sz="1200" u="none" strike="noStrike" dirty="0">
                          <a:effectLst/>
                        </a:rPr>
                        <a:t>cover several maintenance projects slated for the year.  </a:t>
                      </a:r>
                      <a:br>
                        <a:rPr lang="en-US" sz="1200" u="none" strike="noStrike" dirty="0">
                          <a:effectLst/>
                        </a:rPr>
                      </a:br>
                      <a:r>
                        <a:rPr lang="en-US" sz="1200" u="none" strike="noStrike" dirty="0">
                          <a:effectLst/>
                        </a:rPr>
                        <a:t/>
                      </a:r>
                      <a:br>
                        <a:rPr lang="en-US" sz="1200" u="none" strike="noStrike" dirty="0">
                          <a:effectLst/>
                        </a:rPr>
                      </a:br>
                      <a:r>
                        <a:rPr lang="en-US" sz="1200" u="none" strike="noStrike" dirty="0">
                          <a:effectLst/>
                        </a:rPr>
                        <a:t>The majority of the cash carryforward is due to the University’s maintenance carryforward account.  The balance is estimated to be the operating residual (unrestricted and designated) of the University.  We have approximately 20 business days unrestricted operating cash (exclusive of maintenance reserve funds and designated funds) on hand projected at year end</a:t>
                      </a:r>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1854084980"/>
                  </a:ext>
                </a:extLst>
              </a:tr>
              <a:tr h="250813">
                <a:tc>
                  <a:txBody>
                    <a:bodyPr/>
                    <a:lstStyle/>
                    <a:p>
                      <a:pPr algn="l" rtl="0" fontAlgn="ctr"/>
                      <a:r>
                        <a:rPr lang="en-US" sz="1600" u="none" strike="noStrike" dirty="0">
                          <a:effectLst/>
                        </a:rPr>
                        <a:t>Federal Funds</a:t>
                      </a:r>
                      <a:endParaRPr lang="en-US" sz="1600" b="1"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N/A</a:t>
                      </a:r>
                      <a:endParaRPr lang="en-US" sz="1600" b="0" i="0" u="none" strike="noStrike" dirty="0">
                        <a:solidFill>
                          <a:srgbClr val="000000"/>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3754090625"/>
                  </a:ext>
                </a:extLst>
              </a:tr>
              <a:tr h="441599">
                <a:tc>
                  <a:txBody>
                    <a:bodyPr/>
                    <a:lstStyle/>
                    <a:p>
                      <a:pPr algn="l" rtl="0" fontAlgn="ctr"/>
                      <a:r>
                        <a:rPr lang="en-US" sz="1600" u="none" strike="noStrike" dirty="0">
                          <a:effectLst/>
                        </a:rPr>
                        <a:t>Total Carry Forward</a:t>
                      </a:r>
                      <a:endParaRPr lang="en-US" sz="1600" b="1"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$11,830,890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$10,958,539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$12,163,355 </a:t>
                      </a:r>
                      <a:endParaRPr lang="en-US" sz="1600" b="0" i="0" u="none" strike="noStrike" dirty="0">
                        <a:solidFill>
                          <a:srgbClr val="000000"/>
                        </a:solidFill>
                        <a:effectLst/>
                        <a:latin typeface="Calibri" panose="020F0502020204030204" pitchFamily="34" charset="0"/>
                      </a:endParaRPr>
                    </a:p>
                  </a:txBody>
                  <a:tcPr marL="6974" marR="6974" marT="6973" marB="0" anchor="ctr"/>
                </a:tc>
                <a:tc>
                  <a:txBody>
                    <a:bodyPr/>
                    <a:lstStyle/>
                    <a:p>
                      <a:pPr algn="ctr" rtl="0" fontAlgn="ctr"/>
                      <a:r>
                        <a:rPr lang="en-US" sz="1600" u="none" strike="noStrike" dirty="0">
                          <a:effectLst/>
                        </a:rPr>
                        <a:t>N/A</a:t>
                      </a:r>
                      <a:endParaRPr lang="en-US" sz="1600" b="0" i="0" u="none" strike="noStrike" dirty="0">
                        <a:solidFill>
                          <a:srgbClr val="000000"/>
                        </a:solidFill>
                        <a:effectLst/>
                        <a:latin typeface="Calibri" panose="020F0502020204030204" pitchFamily="34" charset="0"/>
                      </a:endParaRPr>
                    </a:p>
                  </a:txBody>
                  <a:tcPr marL="6974" marR="6974" marT="6973" marB="0" anchor="ctr"/>
                </a:tc>
                <a:extLst>
                  <a:ext uri="{0D108BD9-81ED-4DB2-BD59-A6C34878D82A}">
                    <a16:rowId xmlns:a16="http://schemas.microsoft.com/office/drawing/2014/main" val="3360841389"/>
                  </a:ext>
                </a:extLst>
              </a:tr>
            </a:tbl>
          </a:graphicData>
        </a:graphic>
      </p:graphicFrame>
      <p:sp>
        <p:nvSpPr>
          <p:cNvPr id="22574" name="Title 1"/>
          <p:cNvSpPr>
            <a:spLocks noGrp="1"/>
          </p:cNvSpPr>
          <p:nvPr>
            <p:ph type="title"/>
          </p:nvPr>
        </p:nvSpPr>
        <p:spPr>
          <a:xfrm>
            <a:off x="457200" y="76200"/>
            <a:ext cx="8229600" cy="1143000"/>
          </a:xfrm>
        </p:spPr>
        <p:txBody>
          <a:bodyPr/>
          <a:lstStyle/>
          <a:p>
            <a:pPr eaLnBrk="1" hangingPunct="1"/>
            <a:r>
              <a:rPr lang="en-US" altLang="en-US" smtClean="0">
                <a:solidFill>
                  <a:schemeClr val="bg1"/>
                </a:solidFill>
              </a:rPr>
              <a:t>Cash Carry Forward</a:t>
            </a:r>
          </a:p>
        </p:txBody>
      </p:sp>
      <p:sp>
        <p:nvSpPr>
          <p:cNvPr id="22575"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9</a:t>
            </a:r>
          </a:p>
        </p:txBody>
      </p:sp>
      <p:sp>
        <p:nvSpPr>
          <p:cNvPr id="22576" name="TextBox 2"/>
          <p:cNvSpPr txBox="1">
            <a:spLocks noChangeArrowheads="1"/>
          </p:cNvSpPr>
          <p:nvPr/>
        </p:nvSpPr>
        <p:spPr bwMode="auto">
          <a:xfrm>
            <a:off x="119063" y="6480175"/>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rPr>
              <a:t>Note:  This report does not include cash held for capital projects.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Interior_SecondFloor_IMG_06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64050"/>
            <a:ext cx="3216275" cy="2144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579" name="Picture 12" descr="Interior_FirstFloor_IMG_07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3981450"/>
            <a:ext cx="4086225" cy="2597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580" name="TextBox 7"/>
          <p:cNvSpPr txBox="1">
            <a:spLocks noChangeArrowheads="1"/>
          </p:cNvSpPr>
          <p:nvPr/>
        </p:nvSpPr>
        <p:spPr bwMode="auto">
          <a:xfrm>
            <a:off x="4916488" y="1524000"/>
            <a:ext cx="4114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spcBef>
                <a:spcPct val="0"/>
              </a:spcBef>
              <a:buFont typeface="Arial" panose="020B0604020202020204" pitchFamily="34" charset="0"/>
              <a:buNone/>
            </a:pPr>
            <a:r>
              <a:rPr lang="en-US" altLang="en-US" sz="1800" b="1" u="sng"/>
              <a:t>Current Funding</a:t>
            </a:r>
          </a:p>
          <a:p>
            <a:pPr lvl="1" eaLnBrk="1" hangingPunct="1">
              <a:spcBef>
                <a:spcPct val="0"/>
              </a:spcBef>
              <a:buFont typeface="Wingdings" panose="05000000000000000000" pitchFamily="2" charset="2"/>
              <a:buChar char="§"/>
            </a:pPr>
            <a:r>
              <a:rPr lang="en-US" altLang="en-US" sz="1600"/>
              <a:t>$8,000,000 Project Cost</a:t>
            </a:r>
          </a:p>
          <a:p>
            <a:pPr lvl="1" eaLnBrk="1" hangingPunct="1">
              <a:spcBef>
                <a:spcPct val="0"/>
              </a:spcBef>
              <a:buFont typeface="Wingdings" panose="05000000000000000000" pitchFamily="2" charset="2"/>
              <a:buChar char="§"/>
            </a:pPr>
            <a:r>
              <a:rPr lang="en-US" altLang="en-US" sz="1600" u="sng"/>
              <a:t>$8,000,000 Revenue Received</a:t>
            </a:r>
          </a:p>
          <a:p>
            <a:pPr lvl="1" eaLnBrk="1" hangingPunct="1">
              <a:spcBef>
                <a:spcPct val="0"/>
              </a:spcBef>
              <a:buFont typeface="Wingdings" panose="05000000000000000000" pitchFamily="2" charset="2"/>
              <a:buChar char="§"/>
            </a:pPr>
            <a:r>
              <a:rPr lang="en-US" altLang="en-US" sz="1600" b="1"/>
              <a:t>$                0 Funds Needed</a:t>
            </a:r>
          </a:p>
          <a:p>
            <a:pPr lvl="1" eaLnBrk="1" hangingPunct="1">
              <a:spcBef>
                <a:spcPct val="0"/>
              </a:spcBef>
              <a:buFont typeface="Arial" panose="020B0604020202020204" pitchFamily="34" charset="0"/>
              <a:buNone/>
            </a:pPr>
            <a:endParaRPr lang="en-US" altLang="en-US" sz="2000"/>
          </a:p>
          <a:p>
            <a:pPr lvl="1" eaLnBrk="1" hangingPunct="1">
              <a:spcBef>
                <a:spcPct val="0"/>
              </a:spcBef>
              <a:buFont typeface="Arial" panose="020B0604020202020204" pitchFamily="34" charset="0"/>
              <a:buNone/>
            </a:pPr>
            <a:r>
              <a:rPr lang="en-US" altLang="en-US" sz="1800" b="1" u="sng"/>
              <a:t>Project Expenditures</a:t>
            </a:r>
          </a:p>
          <a:p>
            <a:pPr lvl="1" eaLnBrk="1" hangingPunct="1">
              <a:spcBef>
                <a:spcPct val="0"/>
              </a:spcBef>
              <a:buFont typeface="Wingdings" panose="05000000000000000000" pitchFamily="2" charset="2"/>
              <a:buChar char="§"/>
            </a:pPr>
            <a:r>
              <a:rPr lang="en-US" altLang="en-US" sz="1600"/>
              <a:t>$8,000,000 Funds Available</a:t>
            </a:r>
          </a:p>
          <a:p>
            <a:pPr lvl="1" eaLnBrk="1" hangingPunct="1">
              <a:spcBef>
                <a:spcPct val="0"/>
              </a:spcBef>
              <a:buFont typeface="Wingdings" panose="05000000000000000000" pitchFamily="2" charset="2"/>
              <a:buChar char="§"/>
            </a:pPr>
            <a:r>
              <a:rPr lang="en-US" altLang="en-US" sz="1600" u="sng"/>
              <a:t>$                0 expended</a:t>
            </a:r>
          </a:p>
          <a:p>
            <a:pPr lvl="1" eaLnBrk="1" hangingPunct="1">
              <a:spcBef>
                <a:spcPct val="0"/>
              </a:spcBef>
              <a:buFont typeface="Wingdings" panose="05000000000000000000" pitchFamily="2" charset="2"/>
              <a:buChar char="§"/>
            </a:pPr>
            <a:r>
              <a:rPr lang="en-US" altLang="en-US" sz="1600" b="1"/>
              <a:t>$8,000,000 Project Fund Balance</a:t>
            </a:r>
          </a:p>
        </p:txBody>
      </p:sp>
      <p:sp>
        <p:nvSpPr>
          <p:cNvPr id="24581" name="Title 1"/>
          <p:cNvSpPr>
            <a:spLocks noGrp="1"/>
          </p:cNvSpPr>
          <p:nvPr>
            <p:ph type="title"/>
          </p:nvPr>
        </p:nvSpPr>
        <p:spPr>
          <a:xfrm>
            <a:off x="495300" y="76200"/>
            <a:ext cx="8229600" cy="1143000"/>
          </a:xfrm>
        </p:spPr>
        <p:txBody>
          <a:bodyPr/>
          <a:lstStyle/>
          <a:p>
            <a:pPr eaLnBrk="1" hangingPunct="1"/>
            <a:r>
              <a:rPr lang="en-US" altLang="en-US" smtClean="0">
                <a:solidFill>
                  <a:schemeClr val="bg1"/>
                </a:solidFill>
              </a:rPr>
              <a:t>Capital Projects</a:t>
            </a:r>
          </a:p>
        </p:txBody>
      </p:sp>
      <p:sp>
        <p:nvSpPr>
          <p:cNvPr id="24582" name="Content Placeholder 2"/>
          <p:cNvSpPr>
            <a:spLocks noGrp="1"/>
          </p:cNvSpPr>
          <p:nvPr>
            <p:ph idx="1"/>
          </p:nvPr>
        </p:nvSpPr>
        <p:spPr>
          <a:xfrm>
            <a:off x="152400" y="1524000"/>
            <a:ext cx="5026025" cy="762000"/>
          </a:xfrm>
        </p:spPr>
        <p:txBody>
          <a:bodyPr/>
          <a:lstStyle/>
          <a:p>
            <a:pPr eaLnBrk="1" hangingPunct="1">
              <a:buFont typeface="Wingdings" panose="05000000000000000000" pitchFamily="2" charset="2"/>
              <a:buChar char="§"/>
            </a:pPr>
            <a:r>
              <a:rPr lang="en-US" altLang="en-US" sz="2400" b="1" smtClean="0">
                <a:solidFill>
                  <a:schemeClr val="tx2"/>
                </a:solidFill>
              </a:rPr>
              <a:t>Medical Education Complex</a:t>
            </a:r>
          </a:p>
          <a:p>
            <a:pPr lvl="1" eaLnBrk="1" hangingPunct="1">
              <a:buFont typeface="Wingdings" panose="05000000000000000000" pitchFamily="2" charset="2"/>
              <a:buChar char="§"/>
            </a:pPr>
            <a:r>
              <a:rPr lang="en-US" altLang="en-US" sz="2000" smtClean="0"/>
              <a:t>Phase II A-1 in process. </a:t>
            </a:r>
          </a:p>
        </p:txBody>
      </p:sp>
      <p:sp>
        <p:nvSpPr>
          <p:cNvPr id="24583" name="TextBox 7"/>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7</a:t>
            </a:r>
          </a:p>
        </p:txBody>
      </p:sp>
      <p:pic>
        <p:nvPicPr>
          <p:cNvPr id="24584" name="Picture 11" descr="Exterior_IMG_08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438400"/>
            <a:ext cx="3579813" cy="2292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585" name="Picture 13" descr="Exterior_IMG_08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636963"/>
            <a:ext cx="1974850" cy="29416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95300" y="76200"/>
            <a:ext cx="8229600" cy="1143000"/>
          </a:xfrm>
        </p:spPr>
        <p:txBody>
          <a:bodyPr/>
          <a:lstStyle/>
          <a:p>
            <a:pPr eaLnBrk="1" hangingPunct="1"/>
            <a:r>
              <a:rPr lang="en-US" altLang="en-US" smtClean="0">
                <a:solidFill>
                  <a:schemeClr val="bg1"/>
                </a:solidFill>
              </a:rPr>
              <a:t>Capital Projects cont’d</a:t>
            </a:r>
          </a:p>
        </p:txBody>
      </p:sp>
      <p:sp>
        <p:nvSpPr>
          <p:cNvPr id="26627" name="Content Placeholder 2"/>
          <p:cNvSpPr>
            <a:spLocks noGrp="1"/>
          </p:cNvSpPr>
          <p:nvPr>
            <p:ph idx="1"/>
          </p:nvPr>
        </p:nvSpPr>
        <p:spPr>
          <a:xfrm>
            <a:off x="266700" y="1417638"/>
            <a:ext cx="4343400" cy="4525962"/>
          </a:xfrm>
        </p:spPr>
        <p:txBody>
          <a:bodyPr/>
          <a:lstStyle/>
          <a:p>
            <a:pPr eaLnBrk="1" hangingPunct="1">
              <a:buFont typeface="Wingdings" panose="05000000000000000000" pitchFamily="2" charset="2"/>
              <a:buChar char="§"/>
            </a:pPr>
            <a:r>
              <a:rPr lang="en-US" altLang="en-US" sz="2800" b="1" smtClean="0">
                <a:solidFill>
                  <a:schemeClr val="tx2"/>
                </a:solidFill>
              </a:rPr>
              <a:t>Honors Learning Center</a:t>
            </a:r>
          </a:p>
          <a:p>
            <a:pPr lvl="1" eaLnBrk="1" hangingPunct="1">
              <a:buFont typeface="Wingdings" panose="05000000000000000000" pitchFamily="2" charset="2"/>
              <a:buChar char="§"/>
            </a:pPr>
            <a:r>
              <a:rPr lang="en-US" altLang="en-US" sz="2200" smtClean="0"/>
              <a:t>Phase II A-1 in Process</a:t>
            </a:r>
          </a:p>
        </p:txBody>
      </p:sp>
      <p:sp>
        <p:nvSpPr>
          <p:cNvPr id="26628" name="TextBox 7"/>
          <p:cNvSpPr txBox="1">
            <a:spLocks noChangeArrowheads="1"/>
          </p:cNvSpPr>
          <p:nvPr/>
        </p:nvSpPr>
        <p:spPr bwMode="auto">
          <a:xfrm>
            <a:off x="4437063" y="1436688"/>
            <a:ext cx="47244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800" b="1"/>
              <a:t>  Funding Status</a:t>
            </a:r>
          </a:p>
          <a:p>
            <a:pPr lvl="1" eaLnBrk="1" hangingPunct="1">
              <a:spcBef>
                <a:spcPct val="0"/>
              </a:spcBef>
              <a:buFont typeface="Arial" panose="020B0604020202020204" pitchFamily="34" charset="0"/>
              <a:buNone/>
            </a:pPr>
            <a:r>
              <a:rPr lang="en-US" altLang="en-US" sz="1800"/>
              <a:t>$3,155,932 Total Project Cost</a:t>
            </a:r>
          </a:p>
          <a:p>
            <a:pPr lvl="1" eaLnBrk="1" hangingPunct="1">
              <a:spcBef>
                <a:spcPct val="0"/>
              </a:spcBef>
              <a:buFont typeface="Arial" panose="020B0604020202020204" pitchFamily="34" charset="0"/>
              <a:buNone/>
            </a:pPr>
            <a:r>
              <a:rPr lang="en-US" altLang="en-US" sz="1800" u="sng"/>
              <a:t>$3,155,932 State Funding Received</a:t>
            </a:r>
          </a:p>
          <a:p>
            <a:pPr lvl="1" eaLnBrk="1" hangingPunct="1">
              <a:spcBef>
                <a:spcPct val="0"/>
              </a:spcBef>
              <a:buFont typeface="Arial" panose="020B0604020202020204" pitchFamily="34" charset="0"/>
              <a:buNone/>
            </a:pPr>
            <a:r>
              <a:rPr lang="en-US" altLang="en-US" sz="1800" b="1"/>
              <a:t>$                0 Funds Needed</a:t>
            </a:r>
          </a:p>
          <a:p>
            <a:pPr lvl="1" eaLnBrk="1" hangingPunct="1">
              <a:spcBef>
                <a:spcPct val="0"/>
              </a:spcBef>
              <a:buFont typeface="Arial" panose="020B0604020202020204" pitchFamily="34" charset="0"/>
              <a:buNone/>
            </a:pPr>
            <a:endParaRPr lang="en-US" altLang="en-US" sz="900" b="1" u="sng"/>
          </a:p>
          <a:p>
            <a:pPr lvl="1" eaLnBrk="1" hangingPunct="1">
              <a:spcBef>
                <a:spcPct val="0"/>
              </a:spcBef>
              <a:buFont typeface="Arial" panose="020B0604020202020204" pitchFamily="34" charset="0"/>
              <a:buNone/>
            </a:pPr>
            <a:r>
              <a:rPr lang="en-US" altLang="en-US" sz="1800" b="1"/>
              <a:t>Project Expenditures</a:t>
            </a:r>
          </a:p>
          <a:p>
            <a:pPr lvl="1" eaLnBrk="1" hangingPunct="1">
              <a:spcBef>
                <a:spcPct val="0"/>
              </a:spcBef>
              <a:buFont typeface="Arial" panose="020B0604020202020204" pitchFamily="34" charset="0"/>
              <a:buNone/>
            </a:pPr>
            <a:r>
              <a:rPr lang="en-US" altLang="en-US" sz="1800"/>
              <a:t>$3,155,932 Funds Currently Available</a:t>
            </a:r>
          </a:p>
          <a:p>
            <a:pPr lvl="1" eaLnBrk="1" hangingPunct="1">
              <a:spcBef>
                <a:spcPct val="0"/>
              </a:spcBef>
              <a:buFont typeface="Arial" panose="020B0604020202020204" pitchFamily="34" charset="0"/>
              <a:buNone/>
            </a:pPr>
            <a:r>
              <a:rPr lang="en-US" altLang="en-US" sz="1800" u="sng"/>
              <a:t>$      24,000 Expended</a:t>
            </a:r>
          </a:p>
          <a:p>
            <a:pPr lvl="1" eaLnBrk="1" hangingPunct="1">
              <a:spcBef>
                <a:spcPct val="0"/>
              </a:spcBef>
              <a:buFont typeface="Arial" panose="020B0604020202020204" pitchFamily="34" charset="0"/>
              <a:buNone/>
            </a:pPr>
            <a:r>
              <a:rPr lang="en-US" altLang="en-US" sz="1800" b="1"/>
              <a:t>$3,131,932 Project Fund Balance</a:t>
            </a:r>
          </a:p>
          <a:p>
            <a:pPr lvl="1" eaLnBrk="1" hangingPunct="1">
              <a:spcBef>
                <a:spcPct val="0"/>
              </a:spcBef>
              <a:buFont typeface="Arial" panose="020B0604020202020204" pitchFamily="34" charset="0"/>
              <a:buNone/>
            </a:pPr>
            <a:endParaRPr lang="en-US" altLang="en-US" sz="1800" b="1"/>
          </a:p>
          <a:p>
            <a:pPr lvl="1" eaLnBrk="1" hangingPunct="1">
              <a:spcBef>
                <a:spcPct val="0"/>
              </a:spcBef>
              <a:buFont typeface="Arial" panose="020B0604020202020204" pitchFamily="34" charset="0"/>
              <a:buNone/>
            </a:pPr>
            <a:endParaRPr lang="en-US" altLang="en-US" sz="1800" b="1"/>
          </a:p>
        </p:txBody>
      </p:sp>
      <p:sp>
        <p:nvSpPr>
          <p:cNvPr id="26629" name="TextBox 7"/>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8</a:t>
            </a:r>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3887788"/>
            <a:ext cx="4470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2552700"/>
            <a:ext cx="3962400" cy="387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152400"/>
            <a:ext cx="8229600" cy="1143000"/>
          </a:xfrm>
        </p:spPr>
        <p:txBody>
          <a:bodyPr/>
          <a:lstStyle/>
          <a:p>
            <a:pPr eaLnBrk="1" hangingPunct="1"/>
            <a:r>
              <a:rPr lang="en-US" altLang="en-US" smtClean="0">
                <a:solidFill>
                  <a:schemeClr val="bg1"/>
                </a:solidFill>
              </a:rPr>
              <a:t>Deferred Maintenance</a:t>
            </a:r>
          </a:p>
        </p:txBody>
      </p:sp>
      <p:graphicFrame>
        <p:nvGraphicFramePr>
          <p:cNvPr id="5" name="Content Placeholder 4"/>
          <p:cNvGraphicFramePr>
            <a:graphicFrameLocks noGrp="1"/>
          </p:cNvGraphicFramePr>
          <p:nvPr>
            <p:ph idx="1"/>
          </p:nvPr>
        </p:nvGraphicFramePr>
        <p:xfrm>
          <a:off x="152400" y="2743200"/>
          <a:ext cx="8839200" cy="3679825"/>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65956">
                <a:tc>
                  <a:txBody>
                    <a:bodyPr/>
                    <a:lstStyle/>
                    <a:p>
                      <a:r>
                        <a:rPr lang="en-US" sz="1800" dirty="0"/>
                        <a:t>Project</a:t>
                      </a:r>
                    </a:p>
                  </a:txBody>
                  <a:tcPr marT="45669" marB="45669"/>
                </a:tc>
                <a:tc>
                  <a:txBody>
                    <a:bodyPr/>
                    <a:lstStyle/>
                    <a:p>
                      <a:r>
                        <a:rPr lang="en-US" sz="1800" dirty="0"/>
                        <a:t>Source of Funds</a:t>
                      </a:r>
                    </a:p>
                  </a:txBody>
                  <a:tcPr marT="45669" marB="45669"/>
                </a:tc>
                <a:tc>
                  <a:txBody>
                    <a:bodyPr/>
                    <a:lstStyle/>
                    <a:p>
                      <a:r>
                        <a:rPr lang="en-US" sz="1800" dirty="0"/>
                        <a:t>Status</a:t>
                      </a:r>
                    </a:p>
                  </a:txBody>
                  <a:tcPr marT="45669" marB="45669"/>
                </a:tc>
                <a:tc>
                  <a:txBody>
                    <a:bodyPr/>
                    <a:lstStyle/>
                    <a:p>
                      <a:r>
                        <a:rPr lang="en-US" sz="1800" dirty="0"/>
                        <a:t>%</a:t>
                      </a:r>
                      <a:r>
                        <a:rPr lang="en-US" sz="1800" baseline="0" dirty="0"/>
                        <a:t> </a:t>
                      </a:r>
                      <a:r>
                        <a:rPr lang="en-US" sz="1800" dirty="0"/>
                        <a:t>Completion</a:t>
                      </a:r>
                    </a:p>
                  </a:txBody>
                  <a:tcPr marT="45669" marB="45669"/>
                </a:tc>
                <a:extLst>
                  <a:ext uri="{0D108BD9-81ED-4DB2-BD59-A6C34878D82A}">
                    <a16:rowId xmlns:a16="http://schemas.microsoft.com/office/drawing/2014/main" val="10000"/>
                  </a:ext>
                </a:extLst>
              </a:tr>
              <a:tr h="635745">
                <a:tc>
                  <a:txBody>
                    <a:bodyPr/>
                    <a:lstStyle/>
                    <a:p>
                      <a:r>
                        <a:rPr lang="en-US" sz="1600" dirty="0"/>
                        <a:t>Library </a:t>
                      </a:r>
                      <a:r>
                        <a:rPr lang="en-US" sz="1600" dirty="0" smtClean="0"/>
                        <a:t>HVAC &amp; Library 201 Renovation</a:t>
                      </a:r>
                      <a:endParaRPr lang="en-US" sz="1600" dirty="0"/>
                    </a:p>
                  </a:txBody>
                  <a:tcPr marT="45669" marB="45669"/>
                </a:tc>
                <a:tc>
                  <a:txBody>
                    <a:bodyPr/>
                    <a:lstStyle/>
                    <a:p>
                      <a:r>
                        <a:rPr lang="en-US" sz="1600" dirty="0"/>
                        <a:t>2011-12</a:t>
                      </a:r>
                      <a:r>
                        <a:rPr lang="en-US" sz="1600" baseline="0" dirty="0"/>
                        <a:t> </a:t>
                      </a:r>
                      <a:r>
                        <a:rPr lang="en-US" sz="1600" dirty="0"/>
                        <a:t>SC Capital Reserve</a:t>
                      </a:r>
                    </a:p>
                  </a:txBody>
                  <a:tcPr marT="45669" marB="45669"/>
                </a:tc>
                <a:tc>
                  <a:txBody>
                    <a:bodyPr/>
                    <a:lstStyle/>
                    <a:p>
                      <a:r>
                        <a:rPr lang="en-US" sz="1600" dirty="0" smtClean="0"/>
                        <a:t>Close-out</a:t>
                      </a:r>
                      <a:r>
                        <a:rPr lang="en-US" sz="1600" baseline="0" dirty="0" smtClean="0"/>
                        <a:t> A-1 Being Prepared.</a:t>
                      </a:r>
                      <a:endParaRPr lang="en-US" sz="1600" dirty="0"/>
                    </a:p>
                  </a:txBody>
                  <a:tcPr marT="45669" marB="45669"/>
                </a:tc>
                <a:tc>
                  <a:txBody>
                    <a:bodyPr/>
                    <a:lstStyle/>
                    <a:p>
                      <a:r>
                        <a:rPr lang="en-US" sz="1600" dirty="0" smtClean="0"/>
                        <a:t>100% Complete</a:t>
                      </a:r>
                      <a:endParaRPr lang="en-US" sz="1600" dirty="0"/>
                    </a:p>
                  </a:txBody>
                  <a:tcPr marT="45669" marB="45669"/>
                </a:tc>
                <a:extLst>
                  <a:ext uri="{0D108BD9-81ED-4DB2-BD59-A6C34878D82A}">
                    <a16:rowId xmlns:a16="http://schemas.microsoft.com/office/drawing/2014/main" val="10001"/>
                  </a:ext>
                </a:extLst>
              </a:tr>
              <a:tr h="579018">
                <a:tc>
                  <a:txBody>
                    <a:bodyPr/>
                    <a:lstStyle/>
                    <a:p>
                      <a:r>
                        <a:rPr lang="en-US" sz="1600" dirty="0"/>
                        <a:t>Founders</a:t>
                      </a:r>
                      <a:r>
                        <a:rPr lang="en-US" sz="1600" baseline="0" dirty="0"/>
                        <a:t> Hall Renovation Phase 1</a:t>
                      </a:r>
                      <a:endParaRPr lang="en-US" sz="1600" dirty="0"/>
                    </a:p>
                  </a:txBody>
                  <a:tcPr marT="45669" marB="45669"/>
                </a:tc>
                <a:tc>
                  <a:txBody>
                    <a:bodyPr/>
                    <a:lstStyle/>
                    <a:p>
                      <a:r>
                        <a:rPr lang="en-US" sz="1600" dirty="0"/>
                        <a:t>2013-14 SC Lottery Funds</a:t>
                      </a:r>
                    </a:p>
                  </a:txBody>
                  <a:tcPr marT="45669" marB="45669"/>
                </a:tc>
                <a:tc>
                  <a:txBody>
                    <a:bodyPr/>
                    <a:lstStyle/>
                    <a:p>
                      <a:r>
                        <a:rPr lang="en-US" sz="1600" dirty="0"/>
                        <a:t>Open</a:t>
                      </a:r>
                      <a:r>
                        <a:rPr lang="en-US" sz="1600" baseline="0" dirty="0"/>
                        <a:t> / Active</a:t>
                      </a:r>
                      <a:endParaRPr lang="en-US" sz="1600" dirty="0"/>
                    </a:p>
                  </a:txBody>
                  <a:tcPr marT="45669" marB="45669"/>
                </a:tc>
                <a:tc>
                  <a:txBody>
                    <a:bodyPr/>
                    <a:lstStyle/>
                    <a:p>
                      <a:r>
                        <a:rPr lang="en-US" sz="1600" dirty="0" smtClean="0"/>
                        <a:t>90%</a:t>
                      </a:r>
                      <a:r>
                        <a:rPr lang="en-US" sz="1600" baseline="0" dirty="0" smtClean="0"/>
                        <a:t> </a:t>
                      </a:r>
                      <a:r>
                        <a:rPr lang="en-US" sz="1600" baseline="0" dirty="0"/>
                        <a:t>Complete</a:t>
                      </a:r>
                    </a:p>
                  </a:txBody>
                  <a:tcPr marT="45669" marB="45669"/>
                </a:tc>
                <a:extLst>
                  <a:ext uri="{0D108BD9-81ED-4DB2-BD59-A6C34878D82A}">
                    <a16:rowId xmlns:a16="http://schemas.microsoft.com/office/drawing/2014/main" val="10002"/>
                  </a:ext>
                </a:extLst>
              </a:tr>
              <a:tr h="579018">
                <a:tc>
                  <a:txBody>
                    <a:bodyPr/>
                    <a:lstStyle/>
                    <a:p>
                      <a:r>
                        <a:rPr lang="en-US" sz="1600" dirty="0"/>
                        <a:t>Founders Hall Renovation</a:t>
                      </a:r>
                      <a:r>
                        <a:rPr lang="en-US" sz="1600" baseline="0" dirty="0"/>
                        <a:t> Phase 2</a:t>
                      </a:r>
                      <a:endParaRPr lang="en-US" sz="1600" dirty="0"/>
                    </a:p>
                  </a:txBody>
                  <a:tcPr marT="45669" marB="45669"/>
                </a:tc>
                <a:tc>
                  <a:txBody>
                    <a:bodyPr/>
                    <a:lstStyle/>
                    <a:p>
                      <a:r>
                        <a:rPr lang="en-US" sz="1600" dirty="0"/>
                        <a:t>2014-15 Proviso</a:t>
                      </a:r>
                      <a:r>
                        <a:rPr lang="en-US" sz="1600" baseline="0" dirty="0"/>
                        <a:t> 118.16 </a:t>
                      </a:r>
                      <a:endParaRPr lang="en-US" sz="1600" dirty="0"/>
                    </a:p>
                  </a:txBody>
                  <a:tcPr marT="45669" marB="45669"/>
                </a:tc>
                <a:tc>
                  <a:txBody>
                    <a:bodyPr/>
                    <a:lstStyle/>
                    <a:p>
                      <a:r>
                        <a:rPr lang="en-US" sz="1600" dirty="0"/>
                        <a:t>Open</a:t>
                      </a:r>
                      <a:r>
                        <a:rPr lang="en-US" sz="1600" baseline="0" dirty="0"/>
                        <a:t> / Active</a:t>
                      </a:r>
                      <a:endParaRPr lang="en-US" sz="1600" dirty="0"/>
                    </a:p>
                  </a:txBody>
                  <a:tcPr marT="45669" marB="45669"/>
                </a:tc>
                <a:tc>
                  <a:txBody>
                    <a:bodyPr/>
                    <a:lstStyle/>
                    <a:p>
                      <a:r>
                        <a:rPr lang="en-US" sz="1600" dirty="0" smtClean="0"/>
                        <a:t>74% </a:t>
                      </a:r>
                      <a:r>
                        <a:rPr lang="en-US" sz="1600" dirty="0"/>
                        <a:t>Complete</a:t>
                      </a:r>
                    </a:p>
                  </a:txBody>
                  <a:tcPr marT="45669" marB="45669"/>
                </a:tc>
                <a:extLst>
                  <a:ext uri="{0D108BD9-81ED-4DB2-BD59-A6C34878D82A}">
                    <a16:rowId xmlns:a16="http://schemas.microsoft.com/office/drawing/2014/main" val="10003"/>
                  </a:ext>
                </a:extLst>
              </a:tr>
              <a:tr h="362054">
                <a:tc>
                  <a:txBody>
                    <a:bodyPr/>
                    <a:lstStyle/>
                    <a:p>
                      <a:r>
                        <a:rPr lang="en-US" sz="1600" dirty="0"/>
                        <a:t>Classroom</a:t>
                      </a:r>
                      <a:r>
                        <a:rPr lang="en-US" sz="1600" baseline="0" dirty="0"/>
                        <a:t> Renovation</a:t>
                      </a:r>
                      <a:endParaRPr lang="en-US" sz="1600" dirty="0"/>
                    </a:p>
                  </a:txBody>
                  <a:tcPr marT="45669" marB="45669"/>
                </a:tc>
                <a:tc>
                  <a:txBody>
                    <a:bodyPr/>
                    <a:lstStyle/>
                    <a:p>
                      <a:r>
                        <a:rPr lang="en-US" sz="1600" dirty="0"/>
                        <a:t>2014-15</a:t>
                      </a:r>
                      <a:r>
                        <a:rPr lang="en-US" sz="1600" baseline="0" dirty="0"/>
                        <a:t> Proviso 118.16</a:t>
                      </a:r>
                      <a:endParaRPr lang="en-US" sz="1600" dirty="0"/>
                    </a:p>
                  </a:txBody>
                  <a:tcPr marT="45669" marB="45669"/>
                </a:tc>
                <a:tc>
                  <a:txBody>
                    <a:bodyPr/>
                    <a:lstStyle/>
                    <a:p>
                      <a:r>
                        <a:rPr lang="en-US" sz="1600" dirty="0" smtClean="0"/>
                        <a:t>Closed</a:t>
                      </a:r>
                      <a:endParaRPr lang="en-US" sz="1600" dirty="0"/>
                    </a:p>
                  </a:txBody>
                  <a:tcPr marT="45669" marB="45669"/>
                </a:tc>
                <a:tc>
                  <a:txBody>
                    <a:bodyPr/>
                    <a:lstStyle/>
                    <a:p>
                      <a:r>
                        <a:rPr lang="en-US" sz="1600" dirty="0" smtClean="0"/>
                        <a:t>100%</a:t>
                      </a:r>
                      <a:r>
                        <a:rPr lang="en-US" sz="1600" baseline="0" dirty="0" smtClean="0"/>
                        <a:t> </a:t>
                      </a:r>
                      <a:r>
                        <a:rPr lang="en-US" sz="1600" baseline="0" dirty="0"/>
                        <a:t>Complete</a:t>
                      </a:r>
                      <a:endParaRPr lang="en-US" sz="1600" dirty="0"/>
                    </a:p>
                  </a:txBody>
                  <a:tcPr marT="45669" marB="45669"/>
                </a:tc>
                <a:extLst>
                  <a:ext uri="{0D108BD9-81ED-4DB2-BD59-A6C34878D82A}">
                    <a16:rowId xmlns:a16="http://schemas.microsoft.com/office/drawing/2014/main" val="10004"/>
                  </a:ext>
                </a:extLst>
              </a:tr>
              <a:tr h="579018">
                <a:tc>
                  <a:txBody>
                    <a:bodyPr/>
                    <a:lstStyle/>
                    <a:p>
                      <a:r>
                        <a:rPr lang="en-US" sz="1600" dirty="0"/>
                        <a:t>Critical</a:t>
                      </a:r>
                      <a:r>
                        <a:rPr lang="en-US" sz="1600" baseline="0" dirty="0"/>
                        <a:t> Equipment Repair and Replacement</a:t>
                      </a:r>
                      <a:endParaRPr lang="en-US" sz="1600" dirty="0"/>
                    </a:p>
                  </a:txBody>
                  <a:tcPr marT="45669" marB="45669"/>
                </a:tc>
                <a:tc>
                  <a:txBody>
                    <a:bodyPr/>
                    <a:lstStyle/>
                    <a:p>
                      <a:r>
                        <a:rPr lang="en-US" sz="1600" dirty="0"/>
                        <a:t>2014-15</a:t>
                      </a:r>
                      <a:r>
                        <a:rPr lang="en-US" sz="1600" baseline="0" dirty="0"/>
                        <a:t> SC Lottery Funds via CHE</a:t>
                      </a:r>
                      <a:endParaRPr lang="en-US" sz="1600" dirty="0"/>
                    </a:p>
                  </a:txBody>
                  <a:tcPr marT="45669" marB="45669"/>
                </a:tc>
                <a:tc>
                  <a:txBody>
                    <a:bodyPr/>
                    <a:lstStyle/>
                    <a:p>
                      <a:r>
                        <a:rPr lang="en-US" sz="1600" dirty="0"/>
                        <a:t>Open / Active</a:t>
                      </a:r>
                    </a:p>
                  </a:txBody>
                  <a:tcPr marT="45669" marB="45669"/>
                </a:tc>
                <a:tc>
                  <a:txBody>
                    <a:bodyPr/>
                    <a:lstStyle/>
                    <a:p>
                      <a:r>
                        <a:rPr lang="en-US" sz="1600" dirty="0" smtClean="0"/>
                        <a:t>89% </a:t>
                      </a:r>
                      <a:r>
                        <a:rPr lang="en-US" sz="1600" dirty="0"/>
                        <a:t>Complete</a:t>
                      </a:r>
                    </a:p>
                  </a:txBody>
                  <a:tcPr marT="45669" marB="45669"/>
                </a:tc>
                <a:extLst>
                  <a:ext uri="{0D108BD9-81ED-4DB2-BD59-A6C34878D82A}">
                    <a16:rowId xmlns:a16="http://schemas.microsoft.com/office/drawing/2014/main" val="10005"/>
                  </a:ext>
                </a:extLst>
              </a:tr>
              <a:tr h="579018">
                <a:tc>
                  <a:txBody>
                    <a:bodyPr/>
                    <a:lstStyle/>
                    <a:p>
                      <a:r>
                        <a:rPr lang="en-US" sz="1600" dirty="0"/>
                        <a:t>Energy</a:t>
                      </a:r>
                      <a:r>
                        <a:rPr lang="en-US" sz="1600" baseline="0" dirty="0"/>
                        <a:t> Efficiency Funds</a:t>
                      </a:r>
                      <a:endParaRPr lang="en-US" sz="1600" dirty="0"/>
                    </a:p>
                  </a:txBody>
                  <a:tcPr marT="45669" marB="45669"/>
                </a:tc>
                <a:tc>
                  <a:txBody>
                    <a:bodyPr/>
                    <a:lstStyle/>
                    <a:p>
                      <a:r>
                        <a:rPr lang="en-US" sz="1600" dirty="0"/>
                        <a:t>FY14-15 Proviso</a:t>
                      </a:r>
                      <a:r>
                        <a:rPr lang="en-US" sz="1600" baseline="0" dirty="0"/>
                        <a:t> 118.16 Efficiency Funding</a:t>
                      </a:r>
                      <a:endParaRPr lang="en-US" sz="1600" dirty="0"/>
                    </a:p>
                  </a:txBody>
                  <a:tcPr marT="45669" marB="45669"/>
                </a:tc>
                <a:tc>
                  <a:txBody>
                    <a:bodyPr/>
                    <a:lstStyle/>
                    <a:p>
                      <a:r>
                        <a:rPr lang="en-US" sz="1600" dirty="0"/>
                        <a:t>Open / </a:t>
                      </a:r>
                      <a:r>
                        <a:rPr lang="en-US" sz="1600" dirty="0" smtClean="0"/>
                        <a:t>Active</a:t>
                      </a:r>
                    </a:p>
                    <a:p>
                      <a:endParaRPr lang="en-US" sz="1400" i="0" dirty="0"/>
                    </a:p>
                  </a:txBody>
                  <a:tcPr marT="45669" marB="45669"/>
                </a:tc>
                <a:tc>
                  <a:txBody>
                    <a:bodyPr/>
                    <a:lstStyle/>
                    <a:p>
                      <a:r>
                        <a:rPr lang="en-US" sz="1600" dirty="0" smtClean="0"/>
                        <a:t>68% </a:t>
                      </a:r>
                      <a:r>
                        <a:rPr lang="en-US" sz="1600" dirty="0"/>
                        <a:t>Complete</a:t>
                      </a:r>
                    </a:p>
                  </a:txBody>
                  <a:tcPr marT="45669" marB="45669"/>
                </a:tc>
                <a:extLst>
                  <a:ext uri="{0D108BD9-81ED-4DB2-BD59-A6C34878D82A}">
                    <a16:rowId xmlns:a16="http://schemas.microsoft.com/office/drawing/2014/main" val="10006"/>
                  </a:ext>
                </a:extLst>
              </a:tr>
            </a:tbl>
          </a:graphicData>
        </a:graphic>
      </p:graphicFrame>
      <p:sp>
        <p:nvSpPr>
          <p:cNvPr id="28717" name="TextBox 5"/>
          <p:cNvSpPr txBox="1">
            <a:spLocks noChangeArrowheads="1"/>
          </p:cNvSpPr>
          <p:nvPr/>
        </p:nvSpPr>
        <p:spPr bwMode="auto">
          <a:xfrm>
            <a:off x="8534400" y="6273800"/>
            <a:ext cx="609600" cy="5842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solidFill>
                  <a:schemeClr val="bg1"/>
                </a:solidFill>
              </a:rPr>
              <a:t>9</a:t>
            </a:r>
          </a:p>
        </p:txBody>
      </p:sp>
      <p:sp>
        <p:nvSpPr>
          <p:cNvPr id="28718" name="Rectangle 1"/>
          <p:cNvSpPr>
            <a:spLocks noChangeArrowheads="1"/>
          </p:cNvSpPr>
          <p:nvPr/>
        </p:nvSpPr>
        <p:spPr bwMode="auto">
          <a:xfrm>
            <a:off x="152400" y="1295400"/>
            <a:ext cx="8839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t>The University has the 2017 Campus Master (adopted June 2017) which is a continuation of the 2012-2020 Master Plan.  This plan acts as a consolidated capital and maintenance plan.  </a:t>
            </a:r>
          </a:p>
          <a:p>
            <a:pPr>
              <a:spcBef>
                <a:spcPct val="0"/>
              </a:spcBef>
              <a:buFontTx/>
              <a:buNone/>
            </a:pPr>
            <a:endParaRPr lang="en-US" altLang="en-US" sz="1600"/>
          </a:p>
          <a:p>
            <a:pPr>
              <a:spcBef>
                <a:spcPct val="0"/>
              </a:spcBef>
              <a:buFontTx/>
              <a:buNone/>
            </a:pPr>
            <a:r>
              <a:rPr lang="en-US" altLang="en-US" sz="1600"/>
              <a:t>In FY 17-18, FMU spent $2,342,174 on general maintenance needs and has spent an additional $372,032 on ongoing deferred maintenance projects totaling $1,154,735.24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H180 - FMU - October 20 2014 Governor Executive Budget Meeting</Template>
  <TotalTime>21545</TotalTime>
  <Words>2841</Words>
  <Application>Microsoft Office PowerPoint</Application>
  <PresentationFormat>On-screen Show (4:3)</PresentationFormat>
  <Paragraphs>723</Paragraphs>
  <Slides>36</Slides>
  <Notes>35</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2</vt:i4>
      </vt:variant>
      <vt:variant>
        <vt:lpstr>Slide Titles</vt:lpstr>
      </vt:variant>
      <vt:variant>
        <vt:i4>36</vt:i4>
      </vt:variant>
    </vt:vector>
  </HeadingPairs>
  <TitlesOfParts>
    <vt:vector size="51" baseType="lpstr">
      <vt:lpstr>Calibri</vt:lpstr>
      <vt:lpstr>Arial</vt:lpstr>
      <vt:lpstr>Minion Pro</vt:lpstr>
      <vt:lpstr>Tahoma</vt:lpstr>
      <vt:lpstr>Cambria</vt:lpstr>
      <vt:lpstr>Wingdings</vt:lpstr>
      <vt:lpstr>Times New Roman</vt:lpstr>
      <vt:lpstr>1_Office Theme</vt:lpstr>
      <vt:lpstr>Office Theme</vt:lpstr>
      <vt:lpstr>4_Office Theme</vt:lpstr>
      <vt:lpstr>5_Office Theme</vt:lpstr>
      <vt:lpstr>2_Office Theme</vt:lpstr>
      <vt:lpstr>6_Office Theme</vt:lpstr>
      <vt:lpstr>Microsoft Excel 97-2003 Worksheet</vt:lpstr>
      <vt:lpstr>Microsoft Excel Chart</vt:lpstr>
      <vt:lpstr>PowerPoint Presentation</vt:lpstr>
      <vt:lpstr>  </vt:lpstr>
      <vt:lpstr>Appropriations History (3 Yrs.)</vt:lpstr>
      <vt:lpstr>Current Revenue FY18-19</vt:lpstr>
      <vt:lpstr>Current Expenditure Budget FY18-19</vt:lpstr>
      <vt:lpstr>Cash Carry Forward</vt:lpstr>
      <vt:lpstr>Capital Projects</vt:lpstr>
      <vt:lpstr>Capital Projects cont’d</vt:lpstr>
      <vt:lpstr>Deferred Maintenance</vt:lpstr>
      <vt:lpstr>Anticipated Funding FY 19-20</vt:lpstr>
      <vt:lpstr>Anticipated Expenditure Budget FY 19-20</vt:lpstr>
      <vt:lpstr>Recurring Appropriations Request  FY 20</vt:lpstr>
      <vt:lpstr>Recurring Appropriations Request  FY 20 cont’d</vt:lpstr>
      <vt:lpstr>Non-Recurring Request FY 20</vt:lpstr>
      <vt:lpstr>Capital Requests FY 20</vt:lpstr>
      <vt:lpstr>Other Funds Request FY 20</vt:lpstr>
      <vt:lpstr>Federal Funds Request FY 20</vt:lpstr>
      <vt:lpstr>FTE Request</vt:lpstr>
      <vt:lpstr>Provisos</vt:lpstr>
      <vt:lpstr>PowerPoint Presentation</vt:lpstr>
      <vt:lpstr>PowerPoint Presentation</vt:lpstr>
      <vt:lpstr>Student Enrollment</vt:lpstr>
      <vt:lpstr>Student Enrollment cont’d</vt:lpstr>
      <vt:lpstr>Student Enrollment cont’d</vt:lpstr>
      <vt:lpstr>Student Enrollment cont’d</vt:lpstr>
      <vt:lpstr>Tuition &amp; Required Fee History</vt:lpstr>
      <vt:lpstr>Tuition Calculation</vt:lpstr>
      <vt:lpstr>Scholarships &amp; Grants</vt:lpstr>
      <vt:lpstr>Outstanding Debt Report as required by Proviso 11.16</vt:lpstr>
      <vt:lpstr>Employee FTEs</vt:lpstr>
      <vt:lpstr>Student to Faculty Ratios</vt:lpstr>
      <vt:lpstr>Employee Demographics</vt:lpstr>
      <vt:lpstr>4% Tuition Waiver  &amp; Abatements</vt:lpstr>
      <vt:lpstr>Criterion for Merit Award Abatements</vt:lpstr>
      <vt:lpstr>PowerPoint Presentation</vt:lpstr>
      <vt:lpstr>PowerPoint Presentation</vt:lpstr>
    </vt:vector>
  </TitlesOfParts>
  <Company>LPITS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Title Page</dc:title>
  <dc:creator>%USERNAME%</dc:creator>
  <cp:lastModifiedBy>AJ Newton</cp:lastModifiedBy>
  <cp:revision>1024</cp:revision>
  <cp:lastPrinted>2019-01-02T20:47:40Z</cp:lastPrinted>
  <dcterms:created xsi:type="dcterms:W3CDTF">2012-12-18T13:46:33Z</dcterms:created>
  <dcterms:modified xsi:type="dcterms:W3CDTF">2019-01-11T14:34:55Z</dcterms:modified>
</cp:coreProperties>
</file>